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docx" ContentType="application/vnd.openxmlformats-officedocument.wordprocessingml.document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embeddings/oleObject7.bin" ContentType="application/vnd.openxmlformats-officedocument.oleObject"/>
  <Override PartName="/ppt/embeddings/oleObject8.bin" ContentType="application/vnd.openxmlformats-officedocument.oleObject"/>
  <Override PartName="/ppt/embeddings/oleObject9.bin" ContentType="application/vnd.openxmlformats-officedocument.oleObject"/>
  <Override PartName="/ppt/embeddings/oleObject10.bin" ContentType="application/vnd.openxmlformats-officedocument.oleObject"/>
  <Override PartName="/ppt/embeddings/oleObject11.bin" ContentType="application/vnd.openxmlformats-officedocument.oleObject"/>
  <Override PartName="/ppt/embeddings/oleObject12.bin" ContentType="application/vnd.openxmlformats-officedocument.oleObject"/>
  <Override PartName="/ppt/embeddings/oleObject13.bin" ContentType="application/vnd.openxmlformats-officedocument.oleObject"/>
  <Override PartName="/ppt/embeddings/oleObject14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56" r:id="rId2"/>
    <p:sldId id="257" r:id="rId3"/>
    <p:sldId id="294" r:id="rId4"/>
    <p:sldId id="259" r:id="rId5"/>
    <p:sldId id="260" r:id="rId6"/>
    <p:sldId id="261" r:id="rId7"/>
    <p:sldId id="262" r:id="rId8"/>
    <p:sldId id="277" r:id="rId9"/>
    <p:sldId id="263" r:id="rId10"/>
    <p:sldId id="278" r:id="rId11"/>
    <p:sldId id="264" r:id="rId12"/>
    <p:sldId id="265" r:id="rId13"/>
    <p:sldId id="282" r:id="rId14"/>
    <p:sldId id="279" r:id="rId15"/>
    <p:sldId id="295" r:id="rId16"/>
    <p:sldId id="281" r:id="rId17"/>
    <p:sldId id="266" r:id="rId18"/>
    <p:sldId id="297" r:id="rId19"/>
    <p:sldId id="296" r:id="rId20"/>
    <p:sldId id="293" r:id="rId21"/>
    <p:sldId id="284" r:id="rId22"/>
    <p:sldId id="298" r:id="rId23"/>
    <p:sldId id="272" r:id="rId24"/>
    <p:sldId id="268" r:id="rId25"/>
    <p:sldId id="271" r:id="rId26"/>
    <p:sldId id="286" r:id="rId27"/>
    <p:sldId id="287" r:id="rId28"/>
    <p:sldId id="299" r:id="rId29"/>
    <p:sldId id="300" r:id="rId30"/>
    <p:sldId id="273" r:id="rId31"/>
    <p:sldId id="274" r:id="rId32"/>
    <p:sldId id="276" r:id="rId3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FF0000"/>
    <a:srgbClr val="0000CC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00" autoAdjust="0"/>
    <p:restoredTop sz="94658" autoAdjust="0"/>
  </p:normalViewPr>
  <p:slideViewPr>
    <p:cSldViewPr>
      <p:cViewPr varScale="1">
        <p:scale>
          <a:sx n="135" d="100"/>
          <a:sy n="135" d="100"/>
        </p:scale>
        <p:origin x="-175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6" y="1812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notesMaster" Target="notesMasters/notesMaster1.xml"/><Relationship Id="rId35" Type="http://schemas.openxmlformats.org/officeDocument/2006/relationships/printerSettings" Target="printerSettings/printerSettings1.bin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viewProps" Target="viewProps.xml"/><Relationship Id="rId38" Type="http://schemas.openxmlformats.org/officeDocument/2006/relationships/theme" Target="theme/theme1.xml"/><Relationship Id="rId3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Relationship Id="rId2" Type="http://schemas.openxmlformats.org/officeDocument/2006/relationships/image" Target="../media/image20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Relationship Id="rId2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Relationship Id="rId2" Type="http://schemas.openxmlformats.org/officeDocument/2006/relationships/image" Target="../media/image13.wmf"/><Relationship Id="rId3" Type="http://schemas.openxmlformats.org/officeDocument/2006/relationships/image" Target="../media/image14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481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8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8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48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latin typeface="Arial" charset="0"/>
              </a:defRPr>
            </a:lvl1pPr>
          </a:lstStyle>
          <a:p>
            <a:fld id="{BF7D88B8-8D82-4774-9FFB-31158E3E3F4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1334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1F0C45-C8A7-460C-93EE-CB7CEFB11A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5128F3-0338-4E75-92B2-02095CC6F47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D9A1CE-46D9-413C-A80D-209B9AFAAE9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B12D3407-19A9-4B87-8C67-3ECF0509F36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BC5B2CBE-CB65-417F-964D-D1210B2191F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DF34FE7-0025-4480-AA7E-2A9B3A21E2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8F24B3-0294-497E-AEFC-DF45875EC8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0A0272-7235-4837-BF92-1AAE9828E48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A91F4B-7CF8-496C-964A-1FAC927AC5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BDAA57-5189-4CAE-8E28-68D75E21DBB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4277EC-805C-4F05-895C-0E9D9C88E95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F55155-E38D-47B7-BE0A-2CF62510A21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00BE47-9298-40CE-B7CD-91344053C4F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C44A8B-3894-4391-8485-85352549FD6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257A5F7F-6899-4A05-9032-A13D6D7E957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4" Type="http://schemas.openxmlformats.org/officeDocument/2006/relationships/image" Target="../media/image7.w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4" Type="http://schemas.openxmlformats.org/officeDocument/2006/relationships/image" Target="../media/image8.w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9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4" Type="http://schemas.openxmlformats.org/officeDocument/2006/relationships/image" Target="../media/image10.wmf"/><Relationship Id="rId5" Type="http://schemas.openxmlformats.org/officeDocument/2006/relationships/oleObject" Target="../embeddings/oleObject5.bin"/><Relationship Id="rId6" Type="http://schemas.openxmlformats.org/officeDocument/2006/relationships/image" Target="../media/image11.wmf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4" Type="http://schemas.openxmlformats.org/officeDocument/2006/relationships/image" Target="../media/image12.wmf"/><Relationship Id="rId5" Type="http://schemas.openxmlformats.org/officeDocument/2006/relationships/oleObject" Target="../embeddings/oleObject7.bin"/><Relationship Id="rId6" Type="http://schemas.openxmlformats.org/officeDocument/2006/relationships/image" Target="../media/image13.wmf"/><Relationship Id="rId7" Type="http://schemas.openxmlformats.org/officeDocument/2006/relationships/oleObject" Target="../embeddings/oleObject8.bin"/><Relationship Id="rId8" Type="http://schemas.openxmlformats.org/officeDocument/2006/relationships/image" Target="../media/image14.wmf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4" Type="http://schemas.openxmlformats.org/officeDocument/2006/relationships/package" Target="../embeddings/Microsoft_Word_Document1.docx"/><Relationship Id="rId5" Type="http://schemas.openxmlformats.org/officeDocument/2006/relationships/image" Target="../media/image15.emf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4" Type="http://schemas.openxmlformats.org/officeDocument/2006/relationships/image" Target="../media/image16.wmf"/><Relationship Id="rId1" Type="http://schemas.openxmlformats.org/officeDocument/2006/relationships/vmlDrawing" Target="../drawings/vmlDrawing7.vml"/><Relationship Id="rId2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4" Type="http://schemas.openxmlformats.org/officeDocument/2006/relationships/image" Target="../media/image17.wmf"/><Relationship Id="rId1" Type="http://schemas.openxmlformats.org/officeDocument/2006/relationships/vmlDrawing" Target="../drawings/vmlDrawing8.vml"/><Relationship Id="rId2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4" Type="http://schemas.openxmlformats.org/officeDocument/2006/relationships/image" Target="../media/image18.wmf"/><Relationship Id="rId1" Type="http://schemas.openxmlformats.org/officeDocument/2006/relationships/vmlDrawing" Target="../drawings/vmlDrawing9.vml"/><Relationship Id="rId2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4" Type="http://schemas.openxmlformats.org/officeDocument/2006/relationships/oleObject" Target="../embeddings/oleObject13.bin"/><Relationship Id="rId5" Type="http://schemas.openxmlformats.org/officeDocument/2006/relationships/image" Target="../media/image19.wmf"/><Relationship Id="rId6" Type="http://schemas.openxmlformats.org/officeDocument/2006/relationships/oleObject" Target="../embeddings/oleObject14.bin"/><Relationship Id="rId7" Type="http://schemas.openxmlformats.org/officeDocument/2006/relationships/image" Target="../media/image20.wmf"/><Relationship Id="rId1" Type="http://schemas.openxmlformats.org/officeDocument/2006/relationships/vmlDrawing" Target="../drawings/vmlDrawing10.vml"/><Relationship Id="rId2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2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3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4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2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3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4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5.wmf"/><Relationship Id="rId5" Type="http://schemas.openxmlformats.org/officeDocument/2006/relationships/image" Target="../media/image6.png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066800"/>
            <a:ext cx="7772400" cy="1470025"/>
          </a:xfrm>
        </p:spPr>
        <p:txBody>
          <a:bodyPr/>
          <a:lstStyle/>
          <a:p>
            <a:r>
              <a:rPr lang="en-US" sz="3600" dirty="0" smtClean="0"/>
              <a:t>Ridge Regression using PROC REG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A </a:t>
            </a:r>
            <a:r>
              <a:rPr lang="en-US" sz="2000" dirty="0"/>
              <a:t>Fixed Effect </a:t>
            </a:r>
            <a:r>
              <a:rPr lang="en-US" sz="2000" dirty="0" smtClean="0"/>
              <a:t>Model </a:t>
            </a:r>
            <a:r>
              <a:rPr lang="en-US" sz="2000" dirty="0"/>
              <a:t>for Determining the Mixture of Acquisition-Subscription Cost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latin typeface="Calibri" pitchFamily="34" charset="0"/>
              </a:rPr>
              <a:t>Steven Matthew Anderson</a:t>
            </a:r>
          </a:p>
          <a:p>
            <a:pPr>
              <a:lnSpc>
                <a:spcPct val="90000"/>
              </a:lnSpc>
            </a:pPr>
            <a:r>
              <a:rPr lang="en-US" sz="2400" dirty="0" smtClean="0">
                <a:latin typeface="Calibri" pitchFamily="34" charset="0"/>
              </a:rPr>
              <a:t>Century Link</a:t>
            </a:r>
            <a:endParaRPr lang="en-US" sz="2400" dirty="0">
              <a:latin typeface="Calibri" pitchFamily="34" charset="0"/>
            </a:endParaRPr>
          </a:p>
          <a:p>
            <a:pPr>
              <a:lnSpc>
                <a:spcPct val="90000"/>
              </a:lnSpc>
            </a:pPr>
            <a:endParaRPr lang="en-US" sz="2400" dirty="0">
              <a:latin typeface="Calibri" pitchFamily="34" charset="0"/>
            </a:endParaRPr>
          </a:p>
          <a:p>
            <a:pPr>
              <a:lnSpc>
                <a:spcPct val="90000"/>
              </a:lnSpc>
            </a:pPr>
            <a:r>
              <a:rPr lang="en-US" sz="2400" dirty="0">
                <a:latin typeface="Calibri" pitchFamily="34" charset="0"/>
              </a:rPr>
              <a:t>Anderson.Research.co.llc@gmail.com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Financial Analysis Examples using this Cost Structure</a:t>
            </a:r>
            <a:br>
              <a:rPr lang="en-US" sz="4000"/>
            </a:br>
            <a:endParaRPr lang="en-US" sz="4000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400"/>
              <a:t>Customer Lifetime Value</a:t>
            </a:r>
          </a:p>
          <a:p>
            <a:pPr lvl="1"/>
            <a:r>
              <a:rPr lang="en-US" sz="2000"/>
              <a:t>Used in Marketing to determine how much each customer is “worth” over time</a:t>
            </a:r>
          </a:p>
          <a:p>
            <a:pPr lvl="1"/>
            <a:r>
              <a:rPr lang="en-US" sz="2000"/>
              <a:t>R=Revenue</a:t>
            </a:r>
          </a:p>
          <a:p>
            <a:pPr lvl="1"/>
            <a:r>
              <a:rPr lang="en-US" sz="2000"/>
              <a:t>E=Expense</a:t>
            </a:r>
          </a:p>
          <a:p>
            <a:pPr lvl="1">
              <a:buFontTx/>
              <a:buNone/>
            </a:pPr>
            <a:endParaRPr lang="en-US" sz="2000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buFontTx/>
              <a:buNone/>
            </a:pPr>
            <a:endParaRPr lang="en-US"/>
          </a:p>
          <a:p>
            <a:pPr>
              <a:buFontTx/>
              <a:buNone/>
            </a:pPr>
            <a:endParaRPr lang="en-US"/>
          </a:p>
          <a:p>
            <a:pPr>
              <a:buFontTx/>
              <a:buNone/>
            </a:pPr>
            <a:endParaRPr lang="en-US"/>
          </a:p>
          <a:p>
            <a:pPr>
              <a:buFontTx/>
              <a:buNone/>
            </a:pPr>
            <a:r>
              <a:rPr lang="en-US"/>
              <a:t>Calculated by:</a:t>
            </a:r>
          </a:p>
        </p:txBody>
      </p:sp>
      <p:graphicFrame>
        <p:nvGraphicFramePr>
          <p:cNvPr id="36874" name="Object 10"/>
          <p:cNvGraphicFramePr>
            <a:graphicFrameLocks noChangeAspect="1"/>
          </p:cNvGraphicFramePr>
          <p:nvPr/>
        </p:nvGraphicFramePr>
        <p:xfrm>
          <a:off x="2971800" y="4035425"/>
          <a:ext cx="5867400" cy="2432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76" name="Equation" r:id="rId3" imgW="3581280" imgH="1460160" progId="Equation.3">
                  <p:embed/>
                </p:oleObj>
              </mc:Choice>
              <mc:Fallback>
                <p:oleObj name="Equation" r:id="rId3" imgW="3581280" imgH="146016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4035425"/>
                        <a:ext cx="5867400" cy="2432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Description of the Business Problem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Given a particular cost pool (i.e. bucket)</a:t>
            </a:r>
          </a:p>
          <a:p>
            <a:pPr lvl="1"/>
            <a:r>
              <a:rPr lang="en-US"/>
              <a:t>What percentage of the cost pool can be classified as fixed or variable cost?</a:t>
            </a:r>
          </a:p>
          <a:p>
            <a:pPr lvl="1"/>
            <a:r>
              <a:rPr lang="en-US"/>
              <a:t>What percentage of the cost pool can be classified as acquisition or subscription cost?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Regression Model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 </a:t>
            </a:r>
          </a:p>
          <a:p>
            <a:r>
              <a:rPr lang="en-US" sz="2800"/>
              <a:t>Expense = Total expense in cost pool</a:t>
            </a:r>
          </a:p>
          <a:p>
            <a:r>
              <a:rPr lang="en-US" sz="2800"/>
              <a:t>A = Acquisition Activity (AGI)</a:t>
            </a:r>
          </a:p>
          <a:p>
            <a:r>
              <a:rPr lang="en-US" sz="2800"/>
              <a:t>S = Subscription Activity (RGU) </a:t>
            </a:r>
          </a:p>
          <a:p>
            <a:r>
              <a:rPr lang="en-US" sz="2800"/>
              <a:t>(AS) = Cross Product Interaction Term</a:t>
            </a:r>
          </a:p>
        </p:txBody>
      </p:sp>
      <p:graphicFrame>
        <p:nvGraphicFramePr>
          <p:cNvPr id="12295" name="Object 7"/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762000" y="1600200"/>
          <a:ext cx="4953000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7" name="Equation" r:id="rId3" imgW="2222280" imgH="228600" progId="Equation.3">
                  <p:embed/>
                </p:oleObj>
              </mc:Choice>
              <mc:Fallback>
                <p:oleObj name="Equation" r:id="rId3" imgW="2222280" imgH="22860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1600200"/>
                        <a:ext cx="4953000" cy="498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FAA26D3D-D897-4be2-8F04-BA451C77F1D7}">
                          <ma14:placeholderFlag xmlns:ma14="http://schemas.microsoft.com/office/mac/drawingml/2011/main" val="1"/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Regression Model</a:t>
            </a:r>
          </a:p>
        </p:txBody>
      </p:sp>
      <p:graphicFrame>
        <p:nvGraphicFramePr>
          <p:cNvPr id="52252" name="Group 28"/>
          <p:cNvGraphicFramePr>
            <a:graphicFrameLocks noGrp="1"/>
          </p:cNvGraphicFramePr>
          <p:nvPr>
            <p:ph sz="half" idx="1"/>
          </p:nvPr>
        </p:nvGraphicFramePr>
        <p:xfrm>
          <a:off x="457200" y="1600200"/>
          <a:ext cx="4038600" cy="4525963"/>
        </p:xfrm>
        <a:graphic>
          <a:graphicData uri="http://schemas.openxmlformats.org/drawingml/2006/table">
            <a:tbl>
              <a:tblPr/>
              <a:tblGrid>
                <a:gridCol w="4038600"/>
              </a:tblGrid>
              <a:tr h="4525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2286" name="Group 62"/>
          <p:cNvGraphicFramePr>
            <a:graphicFrameLocks noGrp="1"/>
          </p:cNvGraphicFramePr>
          <p:nvPr>
            <p:ph sz="half" idx="2"/>
          </p:nvPr>
        </p:nvGraphicFramePr>
        <p:xfrm>
          <a:off x="4648200" y="1600200"/>
          <a:ext cx="4038600" cy="4525963"/>
        </p:xfrm>
        <a:graphic>
          <a:graphicData uri="http://schemas.openxmlformats.org/drawingml/2006/table">
            <a:tbl>
              <a:tblPr/>
              <a:tblGrid>
                <a:gridCol w="4038600"/>
              </a:tblGrid>
              <a:tr h="4525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2253" name="Line 29"/>
          <p:cNvSpPr>
            <a:spLocks noChangeShapeType="1"/>
          </p:cNvSpPr>
          <p:nvPr/>
        </p:nvSpPr>
        <p:spPr bwMode="auto">
          <a:xfrm>
            <a:off x="2057400" y="2133600"/>
            <a:ext cx="0" cy="2209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2254" name="Line 30"/>
          <p:cNvSpPr>
            <a:spLocks noChangeShapeType="1"/>
          </p:cNvSpPr>
          <p:nvPr/>
        </p:nvSpPr>
        <p:spPr bwMode="auto">
          <a:xfrm flipH="1">
            <a:off x="609600" y="4343400"/>
            <a:ext cx="1447800" cy="1371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2255" name="Line 31"/>
          <p:cNvSpPr>
            <a:spLocks noChangeShapeType="1"/>
          </p:cNvSpPr>
          <p:nvPr/>
        </p:nvSpPr>
        <p:spPr bwMode="auto">
          <a:xfrm>
            <a:off x="2057400" y="4343400"/>
            <a:ext cx="2362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2256" name="Arc 32"/>
          <p:cNvSpPr>
            <a:spLocks/>
          </p:cNvSpPr>
          <p:nvPr/>
        </p:nvSpPr>
        <p:spPr bwMode="auto">
          <a:xfrm rot="10107198" flipH="1">
            <a:off x="1903413" y="4497388"/>
            <a:ext cx="1371600" cy="355600"/>
          </a:xfrm>
          <a:custGeom>
            <a:avLst/>
            <a:gdLst>
              <a:gd name="G0" fmla="+- 0 0 0"/>
              <a:gd name="G1" fmla="+- 20803 0 0"/>
              <a:gd name="G2" fmla="+- 21600 0 0"/>
              <a:gd name="T0" fmla="*/ 5815 w 21600"/>
              <a:gd name="T1" fmla="*/ 0 h 25173"/>
              <a:gd name="T2" fmla="*/ 21153 w 21600"/>
              <a:gd name="T3" fmla="*/ 25173 h 25173"/>
              <a:gd name="T4" fmla="*/ 0 w 21600"/>
              <a:gd name="T5" fmla="*/ 20803 h 251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5173" fill="none" extrusionOk="0">
                <a:moveTo>
                  <a:pt x="5814" y="0"/>
                </a:moveTo>
                <a:cubicBezTo>
                  <a:pt x="15147" y="2609"/>
                  <a:pt x="21600" y="11113"/>
                  <a:pt x="21600" y="20803"/>
                </a:cubicBezTo>
                <a:cubicBezTo>
                  <a:pt x="21600" y="22271"/>
                  <a:pt x="21450" y="23735"/>
                  <a:pt x="21153" y="25173"/>
                </a:cubicBezTo>
              </a:path>
              <a:path w="21600" h="25173" stroke="0" extrusionOk="0">
                <a:moveTo>
                  <a:pt x="5814" y="0"/>
                </a:moveTo>
                <a:cubicBezTo>
                  <a:pt x="15147" y="2609"/>
                  <a:pt x="21600" y="11113"/>
                  <a:pt x="21600" y="20803"/>
                </a:cubicBezTo>
                <a:cubicBezTo>
                  <a:pt x="21600" y="22271"/>
                  <a:pt x="21450" y="23735"/>
                  <a:pt x="21153" y="25173"/>
                </a:cubicBezTo>
                <a:lnTo>
                  <a:pt x="0" y="20803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257" name="AutoShape 33"/>
          <p:cNvSpPr>
            <a:spLocks noChangeArrowheads="1"/>
          </p:cNvSpPr>
          <p:nvPr/>
        </p:nvSpPr>
        <p:spPr bwMode="auto">
          <a:xfrm>
            <a:off x="2057400" y="2286000"/>
            <a:ext cx="1981200" cy="20574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258" name="Line 34"/>
          <p:cNvSpPr>
            <a:spLocks noChangeShapeType="1"/>
          </p:cNvSpPr>
          <p:nvPr/>
        </p:nvSpPr>
        <p:spPr bwMode="auto">
          <a:xfrm flipV="1">
            <a:off x="2057400" y="2743200"/>
            <a:ext cx="160020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2259" name="Text Box 35"/>
          <p:cNvSpPr txBox="1">
            <a:spLocks noChangeArrowheads="1"/>
          </p:cNvSpPr>
          <p:nvPr/>
        </p:nvSpPr>
        <p:spPr bwMode="auto">
          <a:xfrm rot="-2616388">
            <a:off x="482600" y="4775200"/>
            <a:ext cx="144303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Acquisition Activity</a:t>
            </a:r>
          </a:p>
        </p:txBody>
      </p:sp>
      <p:sp>
        <p:nvSpPr>
          <p:cNvPr id="52260" name="Text Box 36"/>
          <p:cNvSpPr txBox="1">
            <a:spLocks noChangeArrowheads="1"/>
          </p:cNvSpPr>
          <p:nvPr/>
        </p:nvSpPr>
        <p:spPr bwMode="auto">
          <a:xfrm>
            <a:off x="2438400" y="3962400"/>
            <a:ext cx="154463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Subscription Activity</a:t>
            </a:r>
          </a:p>
        </p:txBody>
      </p:sp>
      <p:sp>
        <p:nvSpPr>
          <p:cNvPr id="52296" name="Line 72"/>
          <p:cNvSpPr>
            <a:spLocks noChangeShapeType="1"/>
          </p:cNvSpPr>
          <p:nvPr/>
        </p:nvSpPr>
        <p:spPr bwMode="auto">
          <a:xfrm>
            <a:off x="6172200" y="4343400"/>
            <a:ext cx="2133600" cy="609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2297" name="Arc 73"/>
          <p:cNvSpPr>
            <a:spLocks/>
          </p:cNvSpPr>
          <p:nvPr/>
        </p:nvSpPr>
        <p:spPr bwMode="auto">
          <a:xfrm rot="-11494073">
            <a:off x="5535613" y="4394200"/>
            <a:ext cx="1290637" cy="5461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134 w 18917"/>
              <a:gd name="T1" fmla="*/ 0 h 21600"/>
              <a:gd name="T2" fmla="*/ 18917 w 18917"/>
              <a:gd name="T3" fmla="*/ 11173 h 21600"/>
              <a:gd name="T4" fmla="*/ 0 w 18917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8917" h="21600" fill="none" extrusionOk="0">
                <a:moveTo>
                  <a:pt x="133" y="0"/>
                </a:moveTo>
                <a:cubicBezTo>
                  <a:pt x="7956" y="48"/>
                  <a:pt x="15140" y="4322"/>
                  <a:pt x="18916" y="11173"/>
                </a:cubicBezTo>
              </a:path>
              <a:path w="18917" h="21600" stroke="0" extrusionOk="0">
                <a:moveTo>
                  <a:pt x="133" y="0"/>
                </a:moveTo>
                <a:cubicBezTo>
                  <a:pt x="7956" y="48"/>
                  <a:pt x="15140" y="4322"/>
                  <a:pt x="18916" y="11173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301" name="Text Box 77"/>
          <p:cNvSpPr txBox="1">
            <a:spLocks noChangeArrowheads="1"/>
          </p:cNvSpPr>
          <p:nvPr/>
        </p:nvSpPr>
        <p:spPr bwMode="auto">
          <a:xfrm>
            <a:off x="6553200" y="3962400"/>
            <a:ext cx="154463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Subscription Activity</a:t>
            </a:r>
          </a:p>
        </p:txBody>
      </p:sp>
      <p:sp>
        <p:nvSpPr>
          <p:cNvPr id="52314" name="AutoShape 90"/>
          <p:cNvSpPr>
            <a:spLocks noChangeArrowheads="1"/>
          </p:cNvSpPr>
          <p:nvPr/>
        </p:nvSpPr>
        <p:spPr bwMode="auto">
          <a:xfrm rot="16200000">
            <a:off x="4343400" y="2971800"/>
            <a:ext cx="2209800" cy="1447800"/>
          </a:xfrm>
          <a:prstGeom prst="flowChartManualOperation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315" name="Line 91"/>
          <p:cNvSpPr>
            <a:spLocks noChangeShapeType="1"/>
          </p:cNvSpPr>
          <p:nvPr/>
        </p:nvSpPr>
        <p:spPr bwMode="auto">
          <a:xfrm flipV="1">
            <a:off x="6172200" y="2057400"/>
            <a:ext cx="0" cy="2286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2300" name="Text Box 76"/>
          <p:cNvSpPr txBox="1">
            <a:spLocks noChangeArrowheads="1"/>
          </p:cNvSpPr>
          <p:nvPr/>
        </p:nvSpPr>
        <p:spPr bwMode="auto">
          <a:xfrm rot="-726183">
            <a:off x="4724400" y="4267200"/>
            <a:ext cx="144303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Acquisition Activity</a:t>
            </a:r>
          </a:p>
        </p:txBody>
      </p:sp>
      <p:sp>
        <p:nvSpPr>
          <p:cNvPr id="52316" name="Line 92"/>
          <p:cNvSpPr>
            <a:spLocks noChangeShapeType="1"/>
          </p:cNvSpPr>
          <p:nvPr/>
        </p:nvSpPr>
        <p:spPr bwMode="auto">
          <a:xfrm>
            <a:off x="2057400" y="4343400"/>
            <a:ext cx="5334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2317" name="Line 93"/>
          <p:cNvSpPr>
            <a:spLocks noChangeShapeType="1"/>
          </p:cNvSpPr>
          <p:nvPr/>
        </p:nvSpPr>
        <p:spPr bwMode="auto">
          <a:xfrm>
            <a:off x="6172200" y="4343400"/>
            <a:ext cx="990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2318" name="Text Box 94"/>
          <p:cNvSpPr txBox="1">
            <a:spLocks noChangeArrowheads="1"/>
          </p:cNvSpPr>
          <p:nvPr/>
        </p:nvSpPr>
        <p:spPr bwMode="auto">
          <a:xfrm>
            <a:off x="822325" y="1660525"/>
            <a:ext cx="28924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b="1">
                <a:latin typeface="Arial" charset="0"/>
              </a:rPr>
              <a:t>100% Subscription Expense</a:t>
            </a:r>
          </a:p>
        </p:txBody>
      </p:sp>
      <p:sp>
        <p:nvSpPr>
          <p:cNvPr id="52319" name="Text Box 95"/>
          <p:cNvSpPr txBox="1">
            <a:spLocks noChangeArrowheads="1"/>
          </p:cNvSpPr>
          <p:nvPr/>
        </p:nvSpPr>
        <p:spPr bwMode="auto">
          <a:xfrm>
            <a:off x="4860925" y="1660525"/>
            <a:ext cx="27574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b="1">
                <a:latin typeface="Arial" charset="0"/>
              </a:rPr>
              <a:t>100% Acquisition Expense</a:t>
            </a:r>
          </a:p>
        </p:txBody>
      </p:sp>
      <p:sp>
        <p:nvSpPr>
          <p:cNvPr id="52320" name="Line 96"/>
          <p:cNvSpPr>
            <a:spLocks noChangeShapeType="1"/>
          </p:cNvSpPr>
          <p:nvPr/>
        </p:nvSpPr>
        <p:spPr bwMode="auto">
          <a:xfrm flipH="1" flipV="1">
            <a:off x="4953000" y="2895600"/>
            <a:ext cx="12192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r>
              <a:rPr lang="en-US" sz="4000"/>
              <a:t>Regression Model</a:t>
            </a:r>
          </a:p>
        </p:txBody>
      </p:sp>
      <p:pic>
        <p:nvPicPr>
          <p:cNvPr id="39943" name="Picture 7" descr="Model Diagram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701800" y="838200"/>
            <a:ext cx="5494338" cy="6065838"/>
          </a:xfrm>
          <a:noFill/>
          <a:ln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Regression Model</a:t>
            </a:r>
            <a:br>
              <a:rPr lang="en-US" sz="4000" dirty="0" smtClean="0"/>
            </a:br>
            <a:r>
              <a:rPr lang="en-US" sz="2800" dirty="0" smtClean="0"/>
              <a:t>Answering the Fixed/Variable Expense Question</a:t>
            </a:r>
            <a:endParaRPr lang="en-US" sz="2800" dirty="0"/>
          </a:p>
        </p:txBody>
      </p:sp>
      <p:graphicFrame>
        <p:nvGraphicFramePr>
          <p:cNvPr id="97282" name="Object 2"/>
          <p:cNvGraphicFramePr>
            <a:graphicFrameLocks noGrp="1" noChangeAspect="1"/>
          </p:cNvGraphicFramePr>
          <p:nvPr>
            <p:ph sz="half" idx="1"/>
          </p:nvPr>
        </p:nvGraphicFramePr>
        <p:xfrm>
          <a:off x="685800" y="1524000"/>
          <a:ext cx="7543800" cy="2395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286" name="Equation" r:id="rId3" imgW="3632040" imgH="1130040" progId="Equation.3">
                  <p:embed/>
                </p:oleObj>
              </mc:Choice>
              <mc:Fallback>
                <p:oleObj name="Equation" r:id="rId3" imgW="3632040" imgH="11300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524000"/>
                        <a:ext cx="7543800" cy="2395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284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3657600" y="4038600"/>
          <a:ext cx="5068887" cy="2590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287" name="Equation" r:id="rId5" imgW="3429000" imgH="1752480" progId="Equation.3">
                  <p:embed/>
                </p:oleObj>
              </mc:Choice>
              <mc:Fallback>
                <p:oleObj name="Equation" r:id="rId5" imgW="3429000" imgH="17524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4038600"/>
                        <a:ext cx="5068887" cy="2590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9" name="Rectangle 11"/>
          <p:cNvSpPr>
            <a:spLocks noChangeArrowheads="1"/>
          </p:cNvSpPr>
          <p:nvPr/>
        </p:nvSpPr>
        <p:spPr bwMode="auto">
          <a:xfrm>
            <a:off x="1295400" y="5105400"/>
            <a:ext cx="3505200" cy="1143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r>
              <a:rPr lang="en-US" sz="4000"/>
              <a:t>Regression Model</a:t>
            </a:r>
            <a:br>
              <a:rPr lang="en-US" sz="4000"/>
            </a:br>
            <a:r>
              <a:rPr lang="en-US" sz="2800"/>
              <a:t>Answering the Acquisition/Subscription Question</a:t>
            </a:r>
          </a:p>
        </p:txBody>
      </p:sp>
      <p:graphicFrame>
        <p:nvGraphicFramePr>
          <p:cNvPr id="43013" name="Object 5"/>
          <p:cNvGraphicFramePr>
            <a:graphicFrameLocks noGrp="1" noChangeAspect="1"/>
          </p:cNvGraphicFramePr>
          <p:nvPr>
            <p:ph sz="half" idx="1"/>
          </p:nvPr>
        </p:nvGraphicFramePr>
        <p:xfrm>
          <a:off x="1763713" y="2516188"/>
          <a:ext cx="1425575" cy="269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17" name="Equation" r:id="rId3" imgW="114120" imgH="215640" progId="Equation.3">
                  <p:embed/>
                </p:oleObj>
              </mc:Choice>
              <mc:Fallback>
                <p:oleObj name="Equation" r:id="rId3" imgW="114120" imgH="21564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713" y="2516188"/>
                        <a:ext cx="1425575" cy="2692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2" name="Object 4"/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381000" y="1143000"/>
          <a:ext cx="4716463" cy="2740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18" name="Equation" r:id="rId5" imgW="2666880" imgH="1549080" progId="Equation.3">
                  <p:embed/>
                </p:oleObj>
              </mc:Choice>
              <mc:Fallback>
                <p:oleObj name="Equation" r:id="rId5" imgW="2666880" imgH="15490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1143000"/>
                        <a:ext cx="4716463" cy="2740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5" name="Object 7"/>
          <p:cNvGraphicFramePr>
            <a:graphicFrameLocks noGrp="1" noChangeAspect="1"/>
          </p:cNvGraphicFramePr>
          <p:nvPr>
            <p:ph sz="half" idx="2"/>
          </p:nvPr>
        </p:nvGraphicFramePr>
        <p:xfrm>
          <a:off x="1028700" y="4191000"/>
          <a:ext cx="3543300" cy="182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19" name="Equation" r:id="rId7" imgW="2361960" imgH="1218960" progId="Equation.3">
                  <p:embed/>
                </p:oleObj>
              </mc:Choice>
              <mc:Fallback>
                <p:oleObj name="Equation" r:id="rId7" imgW="2361960" imgH="121896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8700" y="4191000"/>
                        <a:ext cx="3543300" cy="182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020" name="Rectangle 12"/>
          <p:cNvSpPr>
            <a:spLocks noChangeArrowheads="1"/>
          </p:cNvSpPr>
          <p:nvPr/>
        </p:nvSpPr>
        <p:spPr bwMode="auto">
          <a:xfrm>
            <a:off x="5562600" y="1866900"/>
            <a:ext cx="3124200" cy="3124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>
              <a:latin typeface="Arial" charset="0"/>
            </a:endParaRPr>
          </a:p>
        </p:txBody>
      </p:sp>
      <p:sp>
        <p:nvSpPr>
          <p:cNvPr id="43021" name="Line 13"/>
          <p:cNvSpPr>
            <a:spLocks noChangeShapeType="1"/>
          </p:cNvSpPr>
          <p:nvPr/>
        </p:nvSpPr>
        <p:spPr bwMode="auto">
          <a:xfrm>
            <a:off x="5791200" y="4724400"/>
            <a:ext cx="2743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3022" name="Line 14"/>
          <p:cNvSpPr>
            <a:spLocks noChangeShapeType="1"/>
          </p:cNvSpPr>
          <p:nvPr/>
        </p:nvSpPr>
        <p:spPr bwMode="auto">
          <a:xfrm flipV="1">
            <a:off x="5791200" y="1981200"/>
            <a:ext cx="0" cy="2743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3023" name="Line 15"/>
          <p:cNvSpPr>
            <a:spLocks noChangeShapeType="1"/>
          </p:cNvSpPr>
          <p:nvPr/>
        </p:nvSpPr>
        <p:spPr bwMode="auto">
          <a:xfrm flipV="1">
            <a:off x="5791200" y="2667000"/>
            <a:ext cx="1295400" cy="2057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3024" name="Line 16"/>
          <p:cNvSpPr>
            <a:spLocks noChangeShapeType="1"/>
          </p:cNvSpPr>
          <p:nvPr/>
        </p:nvSpPr>
        <p:spPr bwMode="auto">
          <a:xfrm flipV="1">
            <a:off x="5791200" y="26670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3025" name="Line 17"/>
          <p:cNvSpPr>
            <a:spLocks noChangeShapeType="1"/>
          </p:cNvSpPr>
          <p:nvPr/>
        </p:nvSpPr>
        <p:spPr bwMode="auto">
          <a:xfrm>
            <a:off x="7086600" y="2667000"/>
            <a:ext cx="0" cy="2057400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3027" name="Text Box 19"/>
          <p:cNvSpPr txBox="1">
            <a:spLocks noChangeArrowheads="1"/>
          </p:cNvSpPr>
          <p:nvPr/>
        </p:nvSpPr>
        <p:spPr bwMode="auto">
          <a:xfrm>
            <a:off x="6172200" y="2362200"/>
            <a:ext cx="336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Arial" charset="0"/>
              </a:rPr>
              <a:t>S</a:t>
            </a:r>
          </a:p>
        </p:txBody>
      </p:sp>
      <p:sp>
        <p:nvSpPr>
          <p:cNvPr id="43028" name="Text Box 20"/>
          <p:cNvSpPr txBox="1">
            <a:spLocks noChangeArrowheads="1"/>
          </p:cNvSpPr>
          <p:nvPr/>
        </p:nvSpPr>
        <p:spPr bwMode="auto">
          <a:xfrm>
            <a:off x="7146925" y="3160713"/>
            <a:ext cx="336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Arial" charset="0"/>
              </a:rPr>
              <a:t>A</a:t>
            </a:r>
          </a:p>
        </p:txBody>
      </p:sp>
      <p:sp>
        <p:nvSpPr>
          <p:cNvPr id="43029" name="Text Box 21"/>
          <p:cNvSpPr txBox="1">
            <a:spLocks noChangeArrowheads="1"/>
          </p:cNvSpPr>
          <p:nvPr/>
        </p:nvSpPr>
        <p:spPr bwMode="auto">
          <a:xfrm>
            <a:off x="6232525" y="3846513"/>
            <a:ext cx="336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Arial" charset="0"/>
              </a:rPr>
              <a:t>E</a:t>
            </a:r>
          </a:p>
        </p:txBody>
      </p:sp>
      <p:sp>
        <p:nvSpPr>
          <p:cNvPr id="43030" name="Text Box 22"/>
          <p:cNvSpPr txBox="1">
            <a:spLocks noChangeArrowheads="1"/>
          </p:cNvSpPr>
          <p:nvPr/>
        </p:nvSpPr>
        <p:spPr bwMode="auto">
          <a:xfrm>
            <a:off x="6461125" y="4735513"/>
            <a:ext cx="11604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>
                <a:latin typeface="Arial" charset="0"/>
              </a:rPr>
              <a:t>Subscription</a:t>
            </a:r>
          </a:p>
        </p:txBody>
      </p:sp>
      <p:sp>
        <p:nvSpPr>
          <p:cNvPr id="43031" name="Text Box 23"/>
          <p:cNvSpPr txBox="1">
            <a:spLocks noChangeArrowheads="1"/>
          </p:cNvSpPr>
          <p:nvPr/>
        </p:nvSpPr>
        <p:spPr bwMode="auto">
          <a:xfrm rot="10800000">
            <a:off x="5478463" y="3200400"/>
            <a:ext cx="396875" cy="950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 wrap="none">
            <a:spAutoFit/>
          </a:bodyPr>
          <a:lstStyle/>
          <a:p>
            <a:r>
              <a:rPr lang="en-US" sz="1400">
                <a:latin typeface="Arial" charset="0"/>
              </a:rPr>
              <a:t>Acquisition</a:t>
            </a:r>
          </a:p>
        </p:txBody>
      </p:sp>
      <p:sp>
        <p:nvSpPr>
          <p:cNvPr id="43032" name="AutoShape 24"/>
          <p:cNvSpPr>
            <a:spLocks/>
          </p:cNvSpPr>
          <p:nvPr/>
        </p:nvSpPr>
        <p:spPr bwMode="auto">
          <a:xfrm>
            <a:off x="7010400" y="1943100"/>
            <a:ext cx="1600200" cy="266700"/>
          </a:xfrm>
          <a:prstGeom prst="accentBorderCallout1">
            <a:avLst>
              <a:gd name="adj1" fmla="val 42856"/>
              <a:gd name="adj2" fmla="val -4764"/>
              <a:gd name="adj3" fmla="val 471431"/>
              <a:gd name="adj4" fmla="val -1904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>
                <a:latin typeface="Arial" charset="0"/>
              </a:rPr>
              <a:t>E (Total Expense)</a:t>
            </a:r>
          </a:p>
        </p:txBody>
      </p:sp>
      <p:sp>
        <p:nvSpPr>
          <p:cNvPr id="43033" name="AutoShape 25"/>
          <p:cNvSpPr>
            <a:spLocks/>
          </p:cNvSpPr>
          <p:nvPr/>
        </p:nvSpPr>
        <p:spPr bwMode="auto">
          <a:xfrm flipH="1">
            <a:off x="2743200" y="6397625"/>
            <a:ext cx="2667000" cy="266700"/>
          </a:xfrm>
          <a:prstGeom prst="borderCallout2">
            <a:avLst>
              <a:gd name="adj1" fmla="val 42856"/>
              <a:gd name="adj2" fmla="val 102856"/>
              <a:gd name="adj3" fmla="val 42856"/>
              <a:gd name="adj4" fmla="val 109759"/>
              <a:gd name="adj5" fmla="val -141667"/>
              <a:gd name="adj6" fmla="val 117259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 sz="1400">
                <a:latin typeface="Arial" charset="0"/>
              </a:rPr>
              <a:t>Percentage of Acquisition Cost</a:t>
            </a:r>
          </a:p>
        </p:txBody>
      </p:sp>
      <p:sp>
        <p:nvSpPr>
          <p:cNvPr id="43034" name="AutoShape 26"/>
          <p:cNvSpPr>
            <a:spLocks/>
          </p:cNvSpPr>
          <p:nvPr/>
        </p:nvSpPr>
        <p:spPr bwMode="auto">
          <a:xfrm>
            <a:off x="5105400" y="5257800"/>
            <a:ext cx="2895600" cy="304800"/>
          </a:xfrm>
          <a:prstGeom prst="borderCallout2">
            <a:avLst>
              <a:gd name="adj1" fmla="val 37500"/>
              <a:gd name="adj2" fmla="val -2630"/>
              <a:gd name="adj3" fmla="val 37500"/>
              <a:gd name="adj4" fmla="val -21162"/>
              <a:gd name="adj5" fmla="val 82815"/>
              <a:gd name="adj6" fmla="val -41282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 sz="1400">
                <a:latin typeface="Arial" charset="0"/>
              </a:rPr>
              <a:t>Percentage of Subscription Cost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sz="4000" dirty="0" smtClean="0"/>
              <a:t>The Results from My Brilliant Model</a:t>
            </a:r>
            <a:endParaRPr lang="en-US" sz="4000" dirty="0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533400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30000"/>
              </a:spcBef>
              <a:spcAft>
                <a:spcPct val="10000"/>
              </a:spcAft>
            </a:pPr>
            <a:r>
              <a:rPr lang="en-US" dirty="0" smtClean="0"/>
              <a:t>Variance Inflation Factors are HUGE!</a:t>
            </a: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10000"/>
              </a:spcAft>
            </a:pPr>
            <a:r>
              <a:rPr lang="en-US" dirty="0" smtClean="0"/>
              <a:t>None of the parameter estimates are significant</a:t>
            </a: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10000"/>
              </a:spcAft>
            </a:pPr>
            <a:r>
              <a:rPr lang="en-US" dirty="0" smtClean="0"/>
              <a:t>When parameter estimates were significant: </a:t>
            </a:r>
          </a:p>
          <a:p>
            <a:pPr lvl="1">
              <a:lnSpc>
                <a:spcPct val="90000"/>
              </a:lnSpc>
              <a:spcBef>
                <a:spcPct val="30000"/>
              </a:spcBef>
              <a:spcAft>
                <a:spcPct val="10000"/>
              </a:spcAft>
            </a:pPr>
            <a:r>
              <a:rPr lang="en-US" dirty="0" smtClean="0"/>
              <a:t> the confidence intervals around them made the results useless!</a:t>
            </a:r>
          </a:p>
          <a:p>
            <a:pPr lvl="1">
              <a:lnSpc>
                <a:spcPct val="90000"/>
              </a:lnSpc>
              <a:spcBef>
                <a:spcPct val="30000"/>
              </a:spcBef>
              <a:spcAft>
                <a:spcPct val="10000"/>
              </a:spcAft>
            </a:pPr>
            <a:r>
              <a:rPr lang="en-US" dirty="0" smtClean="0"/>
              <a:t>The signs were often wrong with respect to reality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smtClean="0"/>
              <a:t>The Problem Reading the Log</a:t>
            </a:r>
            <a:endParaRPr lang="en-US" dirty="0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533400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30000"/>
              </a:spcBef>
              <a:spcAft>
                <a:spcPct val="10000"/>
              </a:spcAft>
            </a:pPr>
            <a:r>
              <a:rPr lang="en-US" sz="2400" b="1" dirty="0" smtClean="0"/>
              <a:t>Extreme Cases</a:t>
            </a:r>
          </a:p>
          <a:p>
            <a:pPr lvl="1">
              <a:lnSpc>
                <a:spcPct val="90000"/>
              </a:lnSpc>
              <a:spcBef>
                <a:spcPct val="30000"/>
              </a:spcBef>
              <a:spcAft>
                <a:spcPct val="10000"/>
              </a:spcAft>
            </a:pPr>
            <a:r>
              <a:rPr lang="en-US" sz="2000" b="1" dirty="0" smtClean="0"/>
              <a:t>SAS </a:t>
            </a:r>
            <a:r>
              <a:rPr lang="en-US" sz="2000" b="1" dirty="0"/>
              <a:t>Note: </a:t>
            </a:r>
            <a:r>
              <a:rPr lang="en-US" sz="2000" dirty="0"/>
              <a:t>Model is not full rank. Least-squares solutions for the parameters are not unique. Some statistics will be misleading. A reported DF of 0 or B means that the estimate is biased.</a:t>
            </a:r>
            <a:endParaRPr lang="en-US" sz="2000" b="1" dirty="0"/>
          </a:p>
          <a:p>
            <a:pPr lvl="1">
              <a:lnSpc>
                <a:spcPct val="90000"/>
              </a:lnSpc>
              <a:spcBef>
                <a:spcPct val="30000"/>
              </a:spcBef>
              <a:spcAft>
                <a:spcPct val="10000"/>
              </a:spcAft>
            </a:pPr>
            <a:r>
              <a:rPr lang="en-US" sz="2000" b="1" dirty="0"/>
              <a:t>SAS Note: </a:t>
            </a:r>
            <a:r>
              <a:rPr lang="en-US" sz="2000" dirty="0"/>
              <a:t>The following parameters have been set to 0, since the variables are a linear combination of other variables as shown. </a:t>
            </a:r>
          </a:p>
          <a:p>
            <a:pPr lvl="1">
              <a:lnSpc>
                <a:spcPct val="90000"/>
              </a:lnSpc>
              <a:spcBef>
                <a:spcPct val="30000"/>
              </a:spcBef>
              <a:spcAft>
                <a:spcPct val="10000"/>
              </a:spcAft>
              <a:buFontTx/>
              <a:buNone/>
            </a:pPr>
            <a:r>
              <a:rPr lang="en-US" sz="1400" dirty="0"/>
              <a:t>	</a:t>
            </a:r>
            <a:r>
              <a:rPr lang="fr-FR" sz="1400" b="1" dirty="0"/>
              <a:t>interaction =-105.877 * </a:t>
            </a:r>
            <a:r>
              <a:rPr lang="fr-FR" sz="1400" b="1" dirty="0" err="1"/>
              <a:t>Intercept</a:t>
            </a:r>
            <a:r>
              <a:rPr lang="fr-FR" sz="1400" b="1" dirty="0"/>
              <a:t> + 13.0209 * </a:t>
            </a:r>
            <a:r>
              <a:rPr lang="fr-FR" sz="1400" b="1" dirty="0" err="1"/>
              <a:t>ln_agi</a:t>
            </a:r>
            <a:r>
              <a:rPr lang="fr-FR" sz="1400" b="1" dirty="0"/>
              <a:t> + 8.13133 * </a:t>
            </a:r>
            <a:r>
              <a:rPr lang="fr-FR" sz="1400" b="1" dirty="0" err="1" smtClean="0"/>
              <a:t>ln_rgu</a:t>
            </a:r>
            <a:endParaRPr lang="en-US" sz="1400" b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267200" cy="639762"/>
          </a:xfrm>
        </p:spPr>
        <p:txBody>
          <a:bodyPr/>
          <a:lstStyle/>
          <a:p>
            <a:r>
              <a:rPr lang="en-US" dirty="0" smtClean="0"/>
              <a:t>An Example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1"/>
          </p:nvPr>
        </p:nvSpPr>
        <p:spPr>
          <a:xfrm>
            <a:off x="228600" y="1143000"/>
            <a:ext cx="4267200" cy="4525963"/>
          </a:xfrm>
        </p:spPr>
        <p:txBody>
          <a:bodyPr/>
          <a:lstStyle/>
          <a:p>
            <a:pPr>
              <a:buNone/>
            </a:pPr>
            <a:r>
              <a:rPr lang="en-US" sz="2400" dirty="0" err="1" smtClean="0">
                <a:latin typeface="Calibri" pitchFamily="34" charset="0"/>
              </a:rPr>
              <a:t>ods</a:t>
            </a:r>
            <a:r>
              <a:rPr lang="en-US" sz="2400" dirty="0" smtClean="0">
                <a:latin typeface="Calibri" pitchFamily="34" charset="0"/>
              </a:rPr>
              <a:t> graphics on;</a:t>
            </a:r>
          </a:p>
          <a:p>
            <a:pPr>
              <a:buNone/>
            </a:pPr>
            <a:endParaRPr lang="en-US" sz="2400" dirty="0" smtClean="0">
              <a:latin typeface="Calibri" pitchFamily="34" charset="0"/>
            </a:endParaRPr>
          </a:p>
          <a:p>
            <a:pPr>
              <a:buNone/>
            </a:pPr>
            <a:r>
              <a:rPr lang="en-US" sz="2400" dirty="0" smtClean="0">
                <a:latin typeface="Calibri" pitchFamily="34" charset="0"/>
              </a:rPr>
              <a:t>proc </a:t>
            </a:r>
            <a:r>
              <a:rPr lang="en-US" sz="2400" dirty="0" err="1" smtClean="0">
                <a:latin typeface="Calibri" pitchFamily="34" charset="0"/>
              </a:rPr>
              <a:t>reg</a:t>
            </a:r>
            <a:r>
              <a:rPr lang="en-US" sz="2400" dirty="0" smtClean="0">
                <a:latin typeface="Calibri" pitchFamily="34" charset="0"/>
              </a:rPr>
              <a:t> data=</a:t>
            </a:r>
            <a:r>
              <a:rPr lang="en-US" sz="2400" dirty="0" err="1" smtClean="0">
                <a:latin typeface="Calibri" pitchFamily="34" charset="0"/>
              </a:rPr>
              <a:t>sim_data</a:t>
            </a:r>
            <a:r>
              <a:rPr lang="en-US" sz="2400" dirty="0" smtClean="0">
                <a:latin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</a:rPr>
              <a:t>outvif</a:t>
            </a:r>
            <a:endParaRPr lang="en-US" sz="2400" dirty="0" smtClean="0">
              <a:latin typeface="Calibri" pitchFamily="34" charset="0"/>
            </a:endParaRPr>
          </a:p>
          <a:p>
            <a:pPr>
              <a:buNone/>
            </a:pPr>
            <a:r>
              <a:rPr lang="en-US" sz="2400" dirty="0" smtClean="0">
                <a:latin typeface="Calibri" pitchFamily="34" charset="0"/>
              </a:rPr>
              <a:t>     </a:t>
            </a:r>
            <a:r>
              <a:rPr lang="en-US" sz="2400" dirty="0" err="1" smtClean="0">
                <a:latin typeface="Calibri" pitchFamily="34" charset="0"/>
              </a:rPr>
              <a:t>outest</a:t>
            </a:r>
            <a:r>
              <a:rPr lang="en-US" sz="2400" dirty="0" smtClean="0">
                <a:latin typeface="Calibri" pitchFamily="34" charset="0"/>
              </a:rPr>
              <a:t>=bob ;</a:t>
            </a:r>
          </a:p>
          <a:p>
            <a:pPr>
              <a:buNone/>
            </a:pPr>
            <a:r>
              <a:rPr lang="en-US" sz="2400" dirty="0" smtClean="0">
                <a:latin typeface="Calibri" pitchFamily="34" charset="0"/>
              </a:rPr>
              <a:t>     model </a:t>
            </a:r>
            <a:r>
              <a:rPr lang="en-US" sz="2400" dirty="0" err="1" smtClean="0">
                <a:latin typeface="Calibri" pitchFamily="34" charset="0"/>
              </a:rPr>
              <a:t>total_expense</a:t>
            </a:r>
            <a:r>
              <a:rPr lang="en-US" sz="2400" dirty="0" smtClean="0">
                <a:latin typeface="Calibri" pitchFamily="34" charset="0"/>
              </a:rPr>
              <a:t>=A S Interaction / </a:t>
            </a:r>
            <a:r>
              <a:rPr lang="en-US" sz="2400" dirty="0" err="1" smtClean="0">
                <a:latin typeface="Calibri" pitchFamily="34" charset="0"/>
              </a:rPr>
              <a:t>tol</a:t>
            </a:r>
            <a:r>
              <a:rPr lang="en-US" sz="2400" dirty="0" smtClean="0">
                <a:latin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</a:rPr>
              <a:t>vif</a:t>
            </a:r>
            <a:r>
              <a:rPr lang="en-US" sz="2400" dirty="0" smtClean="0">
                <a:latin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</a:rPr>
              <a:t>collin</a:t>
            </a:r>
            <a:r>
              <a:rPr lang="en-US" sz="2400" dirty="0" smtClean="0">
                <a:latin typeface="Calibri" pitchFamily="34" charset="0"/>
              </a:rPr>
              <a:t>;</a:t>
            </a:r>
          </a:p>
          <a:p>
            <a:pPr>
              <a:buNone/>
            </a:pPr>
            <a:r>
              <a:rPr lang="en-US" sz="2400" dirty="0" smtClean="0">
                <a:latin typeface="Calibri" pitchFamily="34" charset="0"/>
              </a:rPr>
              <a:t>run;</a:t>
            </a:r>
          </a:p>
          <a:p>
            <a:pPr>
              <a:buNone/>
            </a:pPr>
            <a:r>
              <a:rPr lang="en-US" sz="2400" dirty="0" smtClean="0">
                <a:latin typeface="Calibri" pitchFamily="34" charset="0"/>
              </a:rPr>
              <a:t>proc print data=bob;</a:t>
            </a:r>
          </a:p>
          <a:p>
            <a:pPr>
              <a:buNone/>
            </a:pPr>
            <a:r>
              <a:rPr lang="en-US" sz="2400" dirty="0" smtClean="0">
                <a:latin typeface="Calibri" pitchFamily="34" charset="0"/>
              </a:rPr>
              <a:t>run;</a:t>
            </a:r>
          </a:p>
          <a:p>
            <a:pPr>
              <a:buNone/>
            </a:pPr>
            <a:endParaRPr lang="en-US" sz="2400" dirty="0" smtClean="0">
              <a:latin typeface="Calibri" pitchFamily="34" charset="0"/>
            </a:endParaRPr>
          </a:p>
          <a:p>
            <a:pPr>
              <a:buNone/>
            </a:pPr>
            <a:r>
              <a:rPr lang="en-US" sz="2400" dirty="0" err="1" smtClean="0">
                <a:latin typeface="Calibri" pitchFamily="34" charset="0"/>
              </a:rPr>
              <a:t>ods</a:t>
            </a:r>
            <a:r>
              <a:rPr lang="en-US" sz="2400" dirty="0" smtClean="0">
                <a:latin typeface="Calibri" pitchFamily="34" charset="0"/>
              </a:rPr>
              <a:t> graphics off;</a:t>
            </a:r>
            <a:endParaRPr lang="en-US" sz="2400" dirty="0">
              <a:latin typeface="Calibri" pitchFamily="34" charset="0"/>
            </a:endParaRPr>
          </a:p>
        </p:txBody>
      </p:sp>
      <p:graphicFrame>
        <p:nvGraphicFramePr>
          <p:cNvPr id="6" name="Content Placeholder 5"/>
          <p:cNvGraphicFramePr>
            <a:graphicFrameLocks noGrp="1" noChangeAspect="1"/>
          </p:cNvGraphicFramePr>
          <p:nvPr>
            <p:ph sz="half" idx="2"/>
          </p:nvPr>
        </p:nvGraphicFramePr>
        <p:xfrm>
          <a:off x="3810000" y="990600"/>
          <a:ext cx="5181599" cy="586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379" name="Document" r:id="rId4" imgW="7052373" imgH="8435604" progId="Word.Document.12">
                  <p:embed/>
                </p:oleObj>
              </mc:Choice>
              <mc:Fallback>
                <p:oleObj name="Document" r:id="rId4" imgW="7052373" imgH="8435604" progId="Word.Document.12">
                  <p:embed/>
                  <p:pic>
                    <p:nvPicPr>
                      <p:cNvPr id="0" name="Content Placeholder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990600"/>
                        <a:ext cx="5181599" cy="586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 smtClean="0">
                <a:latin typeface="Calibri" pitchFamily="34" charset="0"/>
              </a:rPr>
              <a:t>A Case Study to Introduce Ridge Regression</a:t>
            </a:r>
          </a:p>
          <a:p>
            <a:pPr lvl="1">
              <a:lnSpc>
                <a:spcPct val="80000"/>
              </a:lnSpc>
            </a:pPr>
            <a:r>
              <a:rPr lang="en-US" sz="2000" dirty="0" smtClean="0">
                <a:latin typeface="Calibri" pitchFamily="34" charset="0"/>
              </a:rPr>
              <a:t>Description </a:t>
            </a:r>
            <a:r>
              <a:rPr lang="en-US" sz="2000" dirty="0">
                <a:latin typeface="Calibri" pitchFamily="34" charset="0"/>
              </a:rPr>
              <a:t>of the Business Problem</a:t>
            </a:r>
          </a:p>
          <a:p>
            <a:pPr lvl="1">
              <a:lnSpc>
                <a:spcPct val="80000"/>
              </a:lnSpc>
            </a:pPr>
            <a:r>
              <a:rPr lang="en-US" sz="2000" dirty="0">
                <a:latin typeface="Calibri" pitchFamily="34" charset="0"/>
              </a:rPr>
              <a:t>Regression Model</a:t>
            </a:r>
          </a:p>
          <a:p>
            <a:pPr lvl="1">
              <a:lnSpc>
                <a:spcPct val="80000"/>
              </a:lnSpc>
            </a:pPr>
            <a:r>
              <a:rPr lang="en-US" sz="2000" dirty="0">
                <a:latin typeface="Calibri" pitchFamily="34" charset="0"/>
              </a:rPr>
              <a:t>Problems with the Model</a:t>
            </a:r>
          </a:p>
          <a:p>
            <a:pPr>
              <a:lnSpc>
                <a:spcPct val="80000"/>
              </a:lnSpc>
            </a:pPr>
            <a:r>
              <a:rPr lang="en-US" sz="2400" dirty="0">
                <a:latin typeface="Calibri" pitchFamily="34" charset="0"/>
              </a:rPr>
              <a:t>Ridge Regression </a:t>
            </a:r>
            <a:r>
              <a:rPr lang="en-US" sz="2400" dirty="0" smtClean="0">
                <a:latin typeface="Calibri" pitchFamily="34" charset="0"/>
              </a:rPr>
              <a:t>Model</a:t>
            </a:r>
          </a:p>
          <a:p>
            <a:pPr lvl="1">
              <a:lnSpc>
                <a:spcPct val="80000"/>
              </a:lnSpc>
            </a:pPr>
            <a:r>
              <a:rPr lang="en-US" sz="2000" dirty="0" smtClean="0">
                <a:latin typeface="Calibri" pitchFamily="34" charset="0"/>
              </a:rPr>
              <a:t>Description of the Method</a:t>
            </a:r>
          </a:p>
          <a:p>
            <a:pPr lvl="1">
              <a:lnSpc>
                <a:spcPct val="80000"/>
              </a:lnSpc>
            </a:pPr>
            <a:r>
              <a:rPr lang="en-US" sz="2000" dirty="0" smtClean="0">
                <a:latin typeface="Calibri" pitchFamily="34" charset="0"/>
              </a:rPr>
              <a:t>How Does it Work</a:t>
            </a:r>
            <a:endParaRPr lang="en-US" sz="2000" dirty="0">
              <a:latin typeface="Calibri" pitchFamily="34" charset="0"/>
            </a:endParaRPr>
          </a:p>
          <a:p>
            <a:pPr>
              <a:lnSpc>
                <a:spcPct val="80000"/>
              </a:lnSpc>
            </a:pPr>
            <a:r>
              <a:rPr lang="en-US" sz="2400" dirty="0">
                <a:latin typeface="Calibri" pitchFamily="34" charset="0"/>
              </a:rPr>
              <a:t>SAS’s PROC REG</a:t>
            </a:r>
          </a:p>
          <a:p>
            <a:pPr lvl="1">
              <a:lnSpc>
                <a:spcPct val="80000"/>
              </a:lnSpc>
            </a:pPr>
            <a:r>
              <a:rPr lang="en-US" sz="2000" dirty="0">
                <a:latin typeface="Calibri" pitchFamily="34" charset="0"/>
              </a:rPr>
              <a:t>Code</a:t>
            </a:r>
          </a:p>
          <a:p>
            <a:pPr lvl="1">
              <a:lnSpc>
                <a:spcPct val="80000"/>
              </a:lnSpc>
            </a:pPr>
            <a:r>
              <a:rPr lang="en-US" sz="2000" dirty="0">
                <a:latin typeface="Calibri" pitchFamily="34" charset="0"/>
              </a:rPr>
              <a:t>Output</a:t>
            </a:r>
          </a:p>
          <a:p>
            <a:pPr>
              <a:lnSpc>
                <a:spcPct val="80000"/>
              </a:lnSpc>
            </a:pPr>
            <a:r>
              <a:rPr lang="en-US" sz="2400" dirty="0" smtClean="0">
                <a:latin typeface="Calibri" pitchFamily="34" charset="0"/>
              </a:rPr>
              <a:t>Simulation of the Model</a:t>
            </a:r>
            <a:endParaRPr lang="en-US" sz="2400" dirty="0">
              <a:latin typeface="Calibri" pitchFamily="34" charset="0"/>
            </a:endParaRPr>
          </a:p>
          <a:p>
            <a:pPr>
              <a:lnSpc>
                <a:spcPct val="80000"/>
              </a:lnSpc>
            </a:pPr>
            <a:r>
              <a:rPr lang="en-US" sz="2400" dirty="0">
                <a:latin typeface="Calibri" pitchFamily="34" charset="0"/>
              </a:rPr>
              <a:t>Summary</a:t>
            </a:r>
          </a:p>
          <a:p>
            <a:pPr>
              <a:lnSpc>
                <a:spcPct val="80000"/>
              </a:lnSpc>
            </a:pPr>
            <a:r>
              <a:rPr lang="en-US" sz="2400" dirty="0">
                <a:latin typeface="Calibri" pitchFamily="34" charset="0"/>
              </a:rPr>
              <a:t>Future work</a:t>
            </a:r>
          </a:p>
          <a:p>
            <a:pPr>
              <a:lnSpc>
                <a:spcPct val="80000"/>
              </a:lnSpc>
            </a:pPr>
            <a:endParaRPr lang="en-US" sz="2400" dirty="0">
              <a:latin typeface="Calibri" pitchFamily="34" charset="0"/>
            </a:endParaRPr>
          </a:p>
          <a:p>
            <a:pPr>
              <a:lnSpc>
                <a:spcPct val="80000"/>
              </a:lnSpc>
            </a:pPr>
            <a:endParaRPr lang="en-US" sz="2400" dirty="0"/>
          </a:p>
          <a:p>
            <a:pPr>
              <a:lnSpc>
                <a:spcPct val="80000"/>
              </a:lnSpc>
            </a:pPr>
            <a:endParaRPr lang="en-US" sz="2400" dirty="0"/>
          </a:p>
          <a:p>
            <a:pPr>
              <a:lnSpc>
                <a:spcPct val="80000"/>
              </a:lnSpc>
            </a:pPr>
            <a:endParaRPr lang="en-US" sz="2400" dirty="0"/>
          </a:p>
          <a:p>
            <a:pPr>
              <a:lnSpc>
                <a:spcPct val="80000"/>
              </a:lnSpc>
            </a:pPr>
            <a:endParaRPr lang="en-US" sz="2400" dirty="0"/>
          </a:p>
          <a:p>
            <a:pPr>
              <a:lnSpc>
                <a:spcPct val="80000"/>
              </a:lnSpc>
            </a:pPr>
            <a:endParaRPr lang="en-US" sz="2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 What Happened?</a:t>
            </a:r>
            <a:endParaRPr lang="en-US" baseline="30000" dirty="0"/>
          </a:p>
        </p:txBody>
      </p:sp>
      <p:graphicFrame>
        <p:nvGraphicFramePr>
          <p:cNvPr id="88068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2209800" y="1219200"/>
          <a:ext cx="4524375" cy="2941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070" name="Equation" r:id="rId3" imgW="2616120" imgH="1701720" progId="Equation.3">
                  <p:embed/>
                </p:oleObj>
              </mc:Choice>
              <mc:Fallback>
                <p:oleObj name="Equation" r:id="rId3" imgW="2616120" imgH="170172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219200"/>
                        <a:ext cx="4524375" cy="2941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8072" name="Text Box 8"/>
          <p:cNvSpPr txBox="1">
            <a:spLocks noChangeArrowheads="1"/>
          </p:cNvSpPr>
          <p:nvPr/>
        </p:nvSpPr>
        <p:spPr bwMode="auto">
          <a:xfrm>
            <a:off x="2209800" y="3352800"/>
            <a:ext cx="585737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/>
              <a:t>If (X</a:t>
            </a:r>
            <a:r>
              <a:rPr lang="en-US" sz="2000" baseline="30000" dirty="0"/>
              <a:t>T</a:t>
            </a:r>
            <a:r>
              <a:rPr lang="en-US" sz="2000" dirty="0"/>
              <a:t>X) is invertible, then B has a unique solution B=B</a:t>
            </a:r>
            <a:r>
              <a:rPr lang="en-US" sz="2000" baseline="30000" dirty="0"/>
              <a:t>*</a:t>
            </a:r>
            <a:r>
              <a:rPr lang="en-US" sz="2000" dirty="0"/>
              <a:t>.</a:t>
            </a:r>
          </a:p>
        </p:txBody>
      </p:sp>
      <p:sp>
        <p:nvSpPr>
          <p:cNvPr id="88076" name="Text Box 12"/>
          <p:cNvSpPr txBox="1">
            <a:spLocks noChangeArrowheads="1"/>
          </p:cNvSpPr>
          <p:nvPr/>
        </p:nvSpPr>
        <p:spPr bwMode="auto">
          <a:xfrm>
            <a:off x="381000" y="4191000"/>
            <a:ext cx="8382000" cy="2831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dirty="0" smtClean="0"/>
              <a:t>Basically for  X</a:t>
            </a:r>
            <a:r>
              <a:rPr lang="en-US" sz="2000" baseline="30000" dirty="0" smtClean="0"/>
              <a:t>T</a:t>
            </a:r>
            <a:r>
              <a:rPr lang="en-US" sz="2000" dirty="0" smtClean="0"/>
              <a:t>X to be invertible each column must be a pivot column.  If design </a:t>
            </a:r>
            <a:r>
              <a:rPr lang="en-US" sz="2000" dirty="0"/>
              <a:t>matrix </a:t>
            </a:r>
            <a:r>
              <a:rPr lang="en-US" sz="2000" dirty="0" smtClean="0"/>
              <a:t>X has one or more variables that are linear combinations of the other variables, then when you row reduce X</a:t>
            </a:r>
            <a:r>
              <a:rPr lang="en-US" sz="2000" baseline="30000" dirty="0" smtClean="0"/>
              <a:t>T</a:t>
            </a:r>
            <a:r>
              <a:rPr lang="en-US" sz="2000" dirty="0" smtClean="0"/>
              <a:t>X  you are going to get at least one row that has a bunch of zeros in it, and at least one of your columns isn’t going to be a pivot column.  Ergo, you do not have a unique solution!</a:t>
            </a:r>
          </a:p>
          <a:p>
            <a:endParaRPr lang="en-US" sz="2000" dirty="0" smtClean="0"/>
          </a:p>
          <a:p>
            <a:r>
              <a:rPr lang="en-US" sz="2000" dirty="0" smtClean="0"/>
              <a:t>Near </a:t>
            </a:r>
            <a:r>
              <a:rPr lang="en-US" sz="2000" dirty="0" err="1" smtClean="0"/>
              <a:t>Multicollinearity</a:t>
            </a:r>
            <a:r>
              <a:rPr lang="en-US" sz="2000" dirty="0" smtClean="0"/>
              <a:t> means that at least one column is </a:t>
            </a:r>
            <a:r>
              <a:rPr lang="en-US" sz="2000" b="1" dirty="0" smtClean="0"/>
              <a:t>approximately </a:t>
            </a:r>
            <a:r>
              <a:rPr lang="en-US" sz="2000" dirty="0" smtClean="0"/>
              <a:t>a linear combination of some or all of the others, making X</a:t>
            </a:r>
            <a:r>
              <a:rPr lang="en-US" sz="2000" baseline="30000" dirty="0" smtClean="0"/>
              <a:t>T</a:t>
            </a:r>
            <a:r>
              <a:rPr lang="en-US" sz="2000" dirty="0" smtClean="0"/>
              <a:t>X near singular.</a:t>
            </a:r>
            <a:r>
              <a:rPr lang="en-US" sz="1800" dirty="0"/>
              <a:t/>
            </a:r>
            <a:br>
              <a:rPr lang="en-US" sz="1800" dirty="0"/>
            </a:br>
            <a:endParaRPr lang="en-US" sz="18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(Enter stage left) Ridge Regression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165225"/>
            <a:ext cx="4114800" cy="4525963"/>
          </a:xfrm>
        </p:spPr>
        <p:txBody>
          <a:bodyPr/>
          <a:lstStyle/>
          <a:p>
            <a:r>
              <a:rPr lang="en-US" sz="2800" dirty="0"/>
              <a:t>Modify Least Squares Regression to allow biased estimators of the regression coefficients.</a:t>
            </a:r>
          </a:p>
          <a:p>
            <a:r>
              <a:rPr lang="en-US" sz="2800" dirty="0"/>
              <a:t>Bias versus precision trade off</a:t>
            </a:r>
          </a:p>
        </p:txBody>
      </p:sp>
      <p:graphicFrame>
        <p:nvGraphicFramePr>
          <p:cNvPr id="63505" name="Object 17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4419601" y="1143000"/>
          <a:ext cx="3124199" cy="198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07" name="Equation" r:id="rId3" imgW="2082600" imgH="1422360" progId="Equation.3">
                  <p:embed/>
                </p:oleObj>
              </mc:Choice>
              <mc:Fallback>
                <p:oleObj name="Equation" r:id="rId3" imgW="2082600" imgH="1422360" progId="Equation.3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1" y="1143000"/>
                        <a:ext cx="3124199" cy="1981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492" name="Line 4"/>
          <p:cNvSpPr>
            <a:spLocks noChangeShapeType="1"/>
          </p:cNvSpPr>
          <p:nvPr/>
        </p:nvSpPr>
        <p:spPr bwMode="auto">
          <a:xfrm>
            <a:off x="1066800" y="5943600"/>
            <a:ext cx="3048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495" name="Freeform 7"/>
          <p:cNvSpPr>
            <a:spLocks/>
          </p:cNvSpPr>
          <p:nvPr/>
        </p:nvSpPr>
        <p:spPr bwMode="auto">
          <a:xfrm>
            <a:off x="1066800" y="5105400"/>
            <a:ext cx="3048000" cy="838200"/>
          </a:xfrm>
          <a:custGeom>
            <a:avLst/>
            <a:gdLst/>
            <a:ahLst/>
            <a:cxnLst>
              <a:cxn ang="0">
                <a:pos x="0" y="528"/>
              </a:cxn>
              <a:cxn ang="0">
                <a:pos x="864" y="0"/>
              </a:cxn>
              <a:cxn ang="0">
                <a:pos x="1920" y="528"/>
              </a:cxn>
            </a:cxnLst>
            <a:rect l="0" t="0" r="r" b="b"/>
            <a:pathLst>
              <a:path w="1920" h="528">
                <a:moveTo>
                  <a:pt x="0" y="528"/>
                </a:moveTo>
                <a:cubicBezTo>
                  <a:pt x="272" y="264"/>
                  <a:pt x="544" y="0"/>
                  <a:pt x="864" y="0"/>
                </a:cubicBezTo>
                <a:cubicBezTo>
                  <a:pt x="1184" y="0"/>
                  <a:pt x="1552" y="264"/>
                  <a:pt x="1920" y="52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497" name="Freeform 9"/>
          <p:cNvSpPr>
            <a:spLocks/>
          </p:cNvSpPr>
          <p:nvPr/>
        </p:nvSpPr>
        <p:spPr bwMode="auto">
          <a:xfrm>
            <a:off x="2590800" y="4038600"/>
            <a:ext cx="609600" cy="1905000"/>
          </a:xfrm>
          <a:custGeom>
            <a:avLst/>
            <a:gdLst/>
            <a:ahLst/>
            <a:cxnLst>
              <a:cxn ang="0">
                <a:pos x="0" y="1200"/>
              </a:cxn>
              <a:cxn ang="0">
                <a:pos x="192" y="0"/>
              </a:cxn>
              <a:cxn ang="0">
                <a:pos x="384" y="1200"/>
              </a:cxn>
            </a:cxnLst>
            <a:rect l="0" t="0" r="r" b="b"/>
            <a:pathLst>
              <a:path w="384" h="1200">
                <a:moveTo>
                  <a:pt x="0" y="1200"/>
                </a:moveTo>
                <a:cubicBezTo>
                  <a:pt x="64" y="600"/>
                  <a:pt x="128" y="0"/>
                  <a:pt x="192" y="0"/>
                </a:cubicBezTo>
                <a:cubicBezTo>
                  <a:pt x="256" y="0"/>
                  <a:pt x="320" y="600"/>
                  <a:pt x="384" y="120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499" name="AutoShape 11"/>
          <p:cNvSpPr>
            <a:spLocks/>
          </p:cNvSpPr>
          <p:nvPr/>
        </p:nvSpPr>
        <p:spPr bwMode="auto">
          <a:xfrm>
            <a:off x="3733800" y="6057900"/>
            <a:ext cx="914400" cy="60960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49134"/>
              <a:gd name="adj5" fmla="val -22917"/>
              <a:gd name="adj6" fmla="val -91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 sz="2000"/>
              <a:t>E(b</a:t>
            </a:r>
            <a:r>
              <a:rPr lang="en-US" sz="2000" baseline="-25000"/>
              <a:t>R</a:t>
            </a:r>
            <a:r>
              <a:rPr lang="en-US" sz="2000"/>
              <a:t>)</a:t>
            </a:r>
          </a:p>
        </p:txBody>
      </p:sp>
      <p:sp>
        <p:nvSpPr>
          <p:cNvPr id="63500" name="Line 12"/>
          <p:cNvSpPr>
            <a:spLocks noChangeShapeType="1"/>
          </p:cNvSpPr>
          <p:nvPr/>
        </p:nvSpPr>
        <p:spPr bwMode="auto">
          <a:xfrm>
            <a:off x="2438400" y="51054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501" name="Line 13"/>
          <p:cNvSpPr>
            <a:spLocks noChangeShapeType="1"/>
          </p:cNvSpPr>
          <p:nvPr/>
        </p:nvSpPr>
        <p:spPr bwMode="auto">
          <a:xfrm>
            <a:off x="2895600" y="4038600"/>
            <a:ext cx="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502" name="AutoShape 14"/>
          <p:cNvSpPr>
            <a:spLocks/>
          </p:cNvSpPr>
          <p:nvPr/>
        </p:nvSpPr>
        <p:spPr bwMode="auto">
          <a:xfrm>
            <a:off x="685800" y="6096000"/>
            <a:ext cx="914400" cy="609600"/>
          </a:xfrm>
          <a:prstGeom prst="borderCallout2">
            <a:avLst>
              <a:gd name="adj1" fmla="val 18750"/>
              <a:gd name="adj2" fmla="val 108333"/>
              <a:gd name="adj3" fmla="val 18750"/>
              <a:gd name="adj4" fmla="val 149653"/>
              <a:gd name="adj5" fmla="val -22657"/>
              <a:gd name="adj6" fmla="val 19270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 sz="2000"/>
              <a:t>E(b)</a:t>
            </a:r>
          </a:p>
        </p:txBody>
      </p:sp>
      <p:sp>
        <p:nvSpPr>
          <p:cNvPr id="63503" name="AutoShape 15"/>
          <p:cNvSpPr>
            <a:spLocks/>
          </p:cNvSpPr>
          <p:nvPr/>
        </p:nvSpPr>
        <p:spPr bwMode="auto">
          <a:xfrm rot="16200000">
            <a:off x="2514600" y="5943600"/>
            <a:ext cx="304800" cy="457200"/>
          </a:xfrm>
          <a:prstGeom prst="leftBrace">
            <a:avLst>
              <a:gd name="adj1" fmla="val 35417"/>
              <a:gd name="adj2" fmla="val 52778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504" name="Text Box 16"/>
          <p:cNvSpPr txBox="1">
            <a:spLocks noChangeArrowheads="1"/>
          </p:cNvSpPr>
          <p:nvPr/>
        </p:nvSpPr>
        <p:spPr bwMode="auto">
          <a:xfrm>
            <a:off x="2133600" y="6248400"/>
            <a:ext cx="11509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Bias of b</a:t>
            </a:r>
            <a:r>
              <a:rPr lang="en-US" sz="2000" baseline="-25000"/>
              <a:t>R</a:t>
            </a:r>
            <a:endParaRPr lang="en-US" sz="2000"/>
          </a:p>
        </p:txBody>
      </p:sp>
      <p:sp>
        <p:nvSpPr>
          <p:cNvPr id="63507" name="Text Box 19"/>
          <p:cNvSpPr txBox="1">
            <a:spLocks noChangeArrowheads="1"/>
          </p:cNvSpPr>
          <p:nvPr/>
        </p:nvSpPr>
        <p:spPr bwMode="auto">
          <a:xfrm>
            <a:off x="4267200" y="3200400"/>
            <a:ext cx="4463771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dirty="0"/>
              <a:t>Where k≥0 </a:t>
            </a:r>
            <a:r>
              <a:rPr lang="en-US" sz="2000" dirty="0" smtClean="0"/>
              <a:t>and is known as the </a:t>
            </a:r>
            <a:r>
              <a:rPr lang="en-US" sz="2000" dirty="0"/>
              <a:t>biasing </a:t>
            </a:r>
            <a:r>
              <a:rPr lang="en-US" sz="2000" dirty="0" smtClean="0"/>
              <a:t>or shrinkage parameter</a:t>
            </a:r>
          </a:p>
          <a:p>
            <a:endParaRPr lang="en-US" sz="2000" dirty="0"/>
          </a:p>
          <a:p>
            <a:r>
              <a:rPr lang="en-US" sz="2000" dirty="0" smtClean="0">
                <a:cs typeface="Arial" charset="0"/>
              </a:rPr>
              <a:t>We </a:t>
            </a:r>
            <a:r>
              <a:rPr lang="en-US" sz="2000" dirty="0">
                <a:cs typeface="Arial" charset="0"/>
              </a:rPr>
              <a:t>introduce bias by uniformly</a:t>
            </a:r>
          </a:p>
          <a:p>
            <a:r>
              <a:rPr lang="en-US" sz="2000" dirty="0">
                <a:cs typeface="Arial" charset="0"/>
              </a:rPr>
              <a:t>increasing the diagonal elements</a:t>
            </a:r>
          </a:p>
          <a:p>
            <a:r>
              <a:rPr lang="en-US" sz="2000" dirty="0">
                <a:cs typeface="Arial" charset="0"/>
              </a:rPr>
              <a:t>and leave the off-diagonal elements</a:t>
            </a:r>
          </a:p>
          <a:p>
            <a:r>
              <a:rPr lang="en-US" sz="2000" dirty="0">
                <a:cs typeface="Arial" charset="0"/>
              </a:rPr>
              <a:t>invariant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Methods for Picking a Likely Value of k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sz="2400" dirty="0" smtClean="0"/>
              <a:t>Graphically using the Ridge Trace Graph – a plot of the parameters against k and estimating where the coefficients become “stable”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Getting the VIF’s as close to 1 as possible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Staring at the errors and figure out where the RMSE levels off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Using the formula by </a:t>
            </a:r>
            <a:r>
              <a:rPr lang="en-US" sz="2400" dirty="0" err="1" smtClean="0"/>
              <a:t>Hoerl</a:t>
            </a:r>
            <a:r>
              <a:rPr lang="en-US" sz="2400" dirty="0" smtClean="0"/>
              <a:t>, Kennard, and Baldwin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2895600" y="4572000"/>
          <a:ext cx="259080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597" name="Equation" r:id="rId3" imgW="863280" imgH="457200" progId="Equation.3">
                  <p:embed/>
                </p:oleObj>
              </mc:Choice>
              <mc:Fallback>
                <p:oleObj name="Equation" r:id="rId3" imgW="863280" imgH="4572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4572000"/>
                        <a:ext cx="2590800" cy="1371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Simulation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295400"/>
            <a:ext cx="4267200" cy="18288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1800" dirty="0" smtClean="0"/>
              <a:t>50 </a:t>
            </a:r>
            <a:r>
              <a:rPr lang="en-US" sz="1800" dirty="0"/>
              <a:t>observations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1800" dirty="0" smtClean="0"/>
              <a:t>Intercept=N(1000,50)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1800" dirty="0" smtClean="0"/>
              <a:t>Acquisition </a:t>
            </a:r>
            <a:r>
              <a:rPr lang="en-US" sz="1800" dirty="0">
                <a:cs typeface="Arial" charset="0"/>
              </a:rPr>
              <a:t>→</a:t>
            </a:r>
            <a:r>
              <a:rPr lang="en-US" sz="1800" dirty="0"/>
              <a:t> </a:t>
            </a:r>
            <a:r>
              <a:rPr lang="en-US" sz="1800" dirty="0" smtClean="0"/>
              <a:t>N(2500,50)</a:t>
            </a:r>
            <a:endParaRPr lang="en-US" sz="1800" dirty="0"/>
          </a:p>
          <a:p>
            <a:pPr>
              <a:lnSpc>
                <a:spcPct val="90000"/>
              </a:lnSpc>
              <a:buFontTx/>
              <a:buNone/>
            </a:pPr>
            <a:r>
              <a:rPr lang="en-US" sz="1800" dirty="0"/>
              <a:t>Subscription </a:t>
            </a:r>
            <a:r>
              <a:rPr lang="en-US" sz="1800" dirty="0" smtClean="0"/>
              <a:t>= 0.7*Acquisition </a:t>
            </a:r>
            <a:endParaRPr lang="en-US" sz="2000" dirty="0"/>
          </a:p>
          <a:p>
            <a:pPr>
              <a:lnSpc>
                <a:spcPct val="90000"/>
              </a:lnSpc>
              <a:buFontTx/>
              <a:buNone/>
            </a:pPr>
            <a:r>
              <a:rPr lang="en-US" sz="1800" dirty="0" smtClean="0"/>
              <a:t>Interaction </a:t>
            </a:r>
            <a:r>
              <a:rPr lang="en-US" sz="1800" dirty="0"/>
              <a:t>= </a:t>
            </a:r>
            <a:r>
              <a:rPr lang="en-US" sz="1800" dirty="0" smtClean="0"/>
              <a:t>acquisition*subscription</a:t>
            </a:r>
            <a:endParaRPr lang="en-US" sz="1600" dirty="0"/>
          </a:p>
        </p:txBody>
      </p:sp>
      <p:pic>
        <p:nvPicPr>
          <p:cNvPr id="23558" name="Picture 6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419600" y="1600200"/>
            <a:ext cx="4579938" cy="4573588"/>
          </a:xfrm>
          <a:noFill/>
          <a:ln/>
        </p:spPr>
      </p:pic>
      <p:sp>
        <p:nvSpPr>
          <p:cNvPr id="23559" name="Text Box 7"/>
          <p:cNvSpPr txBox="1">
            <a:spLocks noChangeArrowheads="1"/>
          </p:cNvSpPr>
          <p:nvPr/>
        </p:nvSpPr>
        <p:spPr bwMode="auto">
          <a:xfrm>
            <a:off x="381001" y="3886200"/>
            <a:ext cx="35814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400" dirty="0" smtClean="0"/>
              <a:t>So “in theory” we should end up with 57% </a:t>
            </a:r>
            <a:r>
              <a:rPr lang="en-US" sz="2400" dirty="0"/>
              <a:t>Acquisition and </a:t>
            </a:r>
            <a:r>
              <a:rPr lang="en-US" sz="2400" dirty="0" smtClean="0"/>
              <a:t>43% Subscription</a:t>
            </a:r>
          </a:p>
          <a:p>
            <a:endParaRPr lang="en-US" sz="2400" dirty="0" smtClean="0"/>
          </a:p>
          <a:p>
            <a:endParaRPr lang="en-US" sz="2400" dirty="0"/>
          </a:p>
        </p:txBody>
      </p:sp>
      <p:graphicFrame>
        <p:nvGraphicFramePr>
          <p:cNvPr id="23562" name="Object 10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304800" y="3124200"/>
          <a:ext cx="2362200" cy="579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5" name="Equation" r:id="rId4" imgW="1968480" imgH="482400" progId="Equation.3">
                  <p:embed/>
                </p:oleObj>
              </mc:Choice>
              <mc:Fallback>
                <p:oleObj name="Equation" r:id="rId4" imgW="1968480" imgH="48240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3124200"/>
                        <a:ext cx="2362200" cy="579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304800" y="5486400"/>
          <a:ext cx="4191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6" name="Equation" r:id="rId6" imgW="2400120" imgH="457200" progId="Equation.3">
                  <p:embed/>
                </p:oleObj>
              </mc:Choice>
              <mc:Fallback>
                <p:oleObj name="Equation" r:id="rId6" imgW="2400120" imgH="45720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5486400"/>
                        <a:ext cx="4191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SAS’s PROC REG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sz="2400" b="1" dirty="0" err="1" smtClean="0">
                <a:latin typeface="Calibri" pitchFamily="34" charset="0"/>
              </a:rPr>
              <a:t>ods</a:t>
            </a:r>
            <a:r>
              <a:rPr lang="en-US" sz="2400" b="1" dirty="0" smtClean="0">
                <a:latin typeface="Calibri" pitchFamily="34" charset="0"/>
              </a:rPr>
              <a:t> graphics on;</a:t>
            </a:r>
          </a:p>
          <a:p>
            <a:pPr>
              <a:buNone/>
            </a:pPr>
            <a:r>
              <a:rPr lang="en-US" sz="2400" b="1" dirty="0" smtClean="0">
                <a:latin typeface="Calibri" pitchFamily="34" charset="0"/>
              </a:rPr>
              <a:t>proc </a:t>
            </a:r>
            <a:r>
              <a:rPr lang="en-US" sz="2400" b="1" dirty="0" err="1" smtClean="0">
                <a:latin typeface="Calibri" pitchFamily="34" charset="0"/>
              </a:rPr>
              <a:t>reg</a:t>
            </a:r>
            <a:r>
              <a:rPr lang="en-US" sz="2400" b="1" dirty="0" smtClean="0">
                <a:latin typeface="Calibri" pitchFamily="34" charset="0"/>
              </a:rPr>
              <a:t> data=</a:t>
            </a:r>
            <a:r>
              <a:rPr lang="en-US" sz="2400" b="1" dirty="0" err="1" smtClean="0">
                <a:latin typeface="Calibri" pitchFamily="34" charset="0"/>
              </a:rPr>
              <a:t>sim_data</a:t>
            </a:r>
            <a:r>
              <a:rPr lang="en-US" sz="2400" b="1" dirty="0" smtClean="0">
                <a:latin typeface="Calibri" pitchFamily="34" charset="0"/>
              </a:rPr>
              <a:t> </a:t>
            </a:r>
          </a:p>
          <a:p>
            <a:pPr>
              <a:buNone/>
            </a:pPr>
            <a:r>
              <a:rPr lang="en-US" sz="2400" b="1" dirty="0" smtClean="0">
                <a:latin typeface="Calibri" pitchFamily="34" charset="0"/>
              </a:rPr>
              <a:t>  </a:t>
            </a:r>
            <a:r>
              <a:rPr lang="en-US" sz="2400" b="1" dirty="0" err="1" smtClean="0">
                <a:latin typeface="Calibri" pitchFamily="34" charset="0"/>
              </a:rPr>
              <a:t>outvif</a:t>
            </a:r>
            <a:r>
              <a:rPr lang="en-US" sz="2400" b="1" dirty="0" smtClean="0">
                <a:latin typeface="Calibri" pitchFamily="34" charset="0"/>
              </a:rPr>
              <a:t> </a:t>
            </a:r>
          </a:p>
          <a:p>
            <a:pPr>
              <a:buNone/>
            </a:pPr>
            <a:r>
              <a:rPr lang="en-US" sz="2400" b="1" dirty="0" smtClean="0">
                <a:latin typeface="Calibri" pitchFamily="34" charset="0"/>
              </a:rPr>
              <a:t>  </a:t>
            </a:r>
            <a:r>
              <a:rPr lang="en-US" sz="2400" b="1" dirty="0" err="1" smtClean="0">
                <a:latin typeface="Calibri" pitchFamily="34" charset="0"/>
              </a:rPr>
              <a:t>outest</a:t>
            </a:r>
            <a:r>
              <a:rPr lang="en-US" sz="2400" b="1" dirty="0" smtClean="0">
                <a:latin typeface="Calibri" pitchFamily="34" charset="0"/>
              </a:rPr>
              <a:t>=</a:t>
            </a:r>
            <a:r>
              <a:rPr lang="en-US" sz="2400" b="1" dirty="0" err="1" smtClean="0">
                <a:latin typeface="Calibri" pitchFamily="34" charset="0"/>
              </a:rPr>
              <a:t>rb</a:t>
            </a:r>
            <a:r>
              <a:rPr lang="en-US" sz="2400" b="1" dirty="0" smtClean="0">
                <a:latin typeface="Calibri" pitchFamily="34" charset="0"/>
              </a:rPr>
              <a:t> </a:t>
            </a:r>
          </a:p>
          <a:p>
            <a:pPr>
              <a:buNone/>
            </a:pPr>
            <a:r>
              <a:rPr lang="en-US" sz="2400" b="1" dirty="0" smtClean="0">
                <a:latin typeface="Calibri" pitchFamily="34" charset="0"/>
              </a:rPr>
              <a:t>  ridge=0 to 0.03 by .001;</a:t>
            </a:r>
          </a:p>
          <a:p>
            <a:pPr>
              <a:buNone/>
            </a:pPr>
            <a:r>
              <a:rPr lang="en-US" sz="2400" b="1" dirty="0" smtClean="0">
                <a:latin typeface="Calibri" pitchFamily="34" charset="0"/>
              </a:rPr>
              <a:t>  title 'Ridge Regression with PROC REG';</a:t>
            </a:r>
          </a:p>
          <a:p>
            <a:pPr>
              <a:buNone/>
            </a:pPr>
            <a:r>
              <a:rPr lang="en-US" sz="2400" b="1" dirty="0" smtClean="0">
                <a:latin typeface="Calibri" pitchFamily="34" charset="0"/>
              </a:rPr>
              <a:t>      model </a:t>
            </a:r>
            <a:r>
              <a:rPr lang="en-US" sz="2400" b="1" dirty="0" err="1" smtClean="0">
                <a:latin typeface="Calibri" pitchFamily="34" charset="0"/>
              </a:rPr>
              <a:t>total_expense</a:t>
            </a:r>
            <a:r>
              <a:rPr lang="en-US" sz="2400" b="1" dirty="0" smtClean="0">
                <a:latin typeface="Calibri" pitchFamily="34" charset="0"/>
              </a:rPr>
              <a:t>=A S Interaction / </a:t>
            </a:r>
            <a:r>
              <a:rPr lang="en-US" sz="2400" b="1" dirty="0" err="1" smtClean="0">
                <a:latin typeface="Calibri" pitchFamily="34" charset="0"/>
              </a:rPr>
              <a:t>tol</a:t>
            </a:r>
            <a:r>
              <a:rPr lang="en-US" sz="2400" b="1" dirty="0" smtClean="0">
                <a:latin typeface="Calibri" pitchFamily="34" charset="0"/>
              </a:rPr>
              <a:t> </a:t>
            </a:r>
            <a:r>
              <a:rPr lang="en-US" sz="2400" b="1" dirty="0" err="1" smtClean="0">
                <a:latin typeface="Calibri" pitchFamily="34" charset="0"/>
              </a:rPr>
              <a:t>vif</a:t>
            </a:r>
            <a:r>
              <a:rPr lang="en-US" sz="2400" b="1" dirty="0" smtClean="0">
                <a:latin typeface="Calibri" pitchFamily="34" charset="0"/>
              </a:rPr>
              <a:t> </a:t>
            </a:r>
            <a:r>
              <a:rPr lang="en-US" sz="2400" b="1" dirty="0" err="1" smtClean="0">
                <a:latin typeface="Calibri" pitchFamily="34" charset="0"/>
              </a:rPr>
              <a:t>collin</a:t>
            </a:r>
            <a:r>
              <a:rPr lang="en-US" sz="2400" b="1" dirty="0" smtClean="0">
                <a:latin typeface="Calibri" pitchFamily="34" charset="0"/>
              </a:rPr>
              <a:t>;</a:t>
            </a:r>
          </a:p>
          <a:p>
            <a:pPr>
              <a:buNone/>
            </a:pPr>
            <a:r>
              <a:rPr lang="en-US" sz="2400" b="1" dirty="0" smtClean="0">
                <a:latin typeface="Calibri" pitchFamily="34" charset="0"/>
              </a:rPr>
              <a:t>run;</a:t>
            </a:r>
          </a:p>
          <a:p>
            <a:pPr>
              <a:buNone/>
            </a:pPr>
            <a:r>
              <a:rPr lang="en-US" sz="2400" b="1" dirty="0" err="1" smtClean="0">
                <a:latin typeface="Calibri" pitchFamily="34" charset="0"/>
              </a:rPr>
              <a:t>ods</a:t>
            </a:r>
            <a:r>
              <a:rPr lang="en-US" sz="2400" b="1" dirty="0" smtClean="0">
                <a:latin typeface="Calibri" pitchFamily="34" charset="0"/>
              </a:rPr>
              <a:t> graphics off;</a:t>
            </a:r>
            <a:endParaRPr lang="en-US" sz="2400" b="1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SAS Ridge Plots</a:t>
            </a:r>
            <a:endParaRPr lang="en-US" sz="3200">
              <a:latin typeface="Calibri" pitchFamily="34" charset="0"/>
            </a:endParaRPr>
          </a:p>
        </p:txBody>
      </p:sp>
      <p:pic>
        <p:nvPicPr>
          <p:cNvPr id="5" name="Picture 2" descr="Panel of VIF and ridge regression traces for total_expense.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1295400"/>
            <a:ext cx="6512777" cy="488458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/>
              <a:t>SAS Diagnostics</a:t>
            </a:r>
            <a:endParaRPr lang="en-US" sz="3200">
              <a:latin typeface="Calibri" pitchFamily="34" charset="0"/>
            </a:endParaRPr>
          </a:p>
        </p:txBody>
      </p:sp>
      <p:pic>
        <p:nvPicPr>
          <p:cNvPr id="5" name="Content Placeholder 4" descr="DiagnosticsPanel66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057400" y="1143000"/>
            <a:ext cx="5387182" cy="5387182"/>
          </a:xfr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/>
              <a:t>SAS Diagnostics II</a:t>
            </a:r>
            <a:endParaRPr lang="en-US" sz="3200">
              <a:latin typeface="Calibri" pitchFamily="34" charset="0"/>
            </a:endParaRPr>
          </a:p>
        </p:txBody>
      </p:sp>
      <p:pic>
        <p:nvPicPr>
          <p:cNvPr id="5" name="Content Placeholder 4" descr="ResidualPlot67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295400" y="1219200"/>
            <a:ext cx="6659886" cy="4994915"/>
          </a:xfr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SAS Output Dataset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81000" y="1219200"/>
          <a:ext cx="8229600" cy="52876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8700"/>
                <a:gridCol w="1028700"/>
                <a:gridCol w="1028700"/>
                <a:gridCol w="1028700"/>
                <a:gridCol w="1028700"/>
                <a:gridCol w="1028700"/>
                <a:gridCol w="1028700"/>
                <a:gridCol w="1028700"/>
              </a:tblGrid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latin typeface="MS Sans Serif"/>
                        </a:rPr>
                        <a:t>Type of statistics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latin typeface="MS Sans Serif"/>
                        </a:rPr>
                        <a:t>Ridge regression control value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latin typeface="MS Sans Serif"/>
                        </a:rPr>
                        <a:t>Root mean squared error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latin typeface="MS Sans Serif"/>
                        </a:rPr>
                        <a:t>Intercept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latin typeface="MS Sans Serif"/>
                        </a:rPr>
                        <a:t>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latin typeface="MS Sans Serif"/>
                        </a:rPr>
                        <a:t>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latin typeface="MS Sans Serif"/>
                        </a:rPr>
                        <a:t>interaction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latin typeface="MS Sans Serif"/>
                        </a:rPr>
                        <a:t>difference in rmse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MS Sans Serif"/>
                        </a:rPr>
                        <a:t>PARMS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MS Sans Serif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240.1072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4352.4418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1.4511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-3.1776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1.28E-03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MS Sans Serif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MS Sans Serif"/>
                        </a:rPr>
                        <a:t>RIDGE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240.1072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4352.4418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1.4511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-3.1776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1.28E-03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MS Sans Serif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MS Sans Serif"/>
                        </a:rPr>
                        <a:t>RIDGE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0.001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240.4279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2518.0393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1.8645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-1.7268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8.74E-04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13.3446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MS Sans Serif"/>
                        </a:rPr>
                        <a:t>RIDGE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0.009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242.0831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616.1069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1.6862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0.5524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4.71E-04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4.6013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MS Sans Serif"/>
                        </a:rPr>
                        <a:t>RIDGE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0.01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242.1817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565.9577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1.6599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0.6410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4.61E-04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4.0718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MS Sans Serif"/>
                        </a:rPr>
                        <a:t>RIDGE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MS Sans Serif"/>
                        </a:rPr>
                        <a:t>0.011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242.2697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524.0733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1.6362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0.7175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4.52E-04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3.6324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MS Sans Serif"/>
                        </a:rPr>
                        <a:t>RIDGE</a:t>
                      </a: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MS Sans Serif"/>
                        </a:rPr>
                        <a:t>0.012</a:t>
                      </a: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MS Sans Serif"/>
                        </a:rPr>
                        <a:t>242.3488</a:t>
                      </a: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488.6401</a:t>
                      </a: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MS Sans Serif"/>
                        </a:rPr>
                        <a:t>1.6147</a:t>
                      </a: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MS Sans Serif"/>
                        </a:rPr>
                        <a:t>0.7842</a:t>
                      </a: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MS Sans Serif"/>
                        </a:rPr>
                        <a:t>4.45E-04</a:t>
                      </a: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MS Sans Serif"/>
                        </a:rPr>
                        <a:t>3.2640</a:t>
                      </a: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MS Sans Serif"/>
                        </a:rPr>
                        <a:t>RIDGE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0.013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MS Sans Serif"/>
                        </a:rPr>
                        <a:t>242.4203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MS Sans Serif"/>
                        </a:rPr>
                        <a:t>458.3412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MS Sans Serif"/>
                        </a:rPr>
                        <a:t>1.5953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0.8428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4.38E-04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2.9523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MS Sans Serif"/>
                        </a:rPr>
                        <a:t>RIDGE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0.014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242.4855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432.1970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1.5776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0.8948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4.33E-04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2.6867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MS Sans Serif"/>
                        </a:rPr>
                        <a:t>RIDGE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0.015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242.5451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409.4631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1.5615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0.9412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4.28E-04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2.4585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MS Sans Serif"/>
                        </a:rPr>
                        <a:t>RIDGE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0.028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243.0417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268.0123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1.4331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1.2765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3.94E-04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1.1248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MS Sans Serif"/>
                        </a:rPr>
                        <a:t>RIDGE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0.029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243.0680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263.2177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1.4269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1.2911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3.92E-04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1.0824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MS Sans Serif"/>
                        </a:rPr>
                        <a:t>RIDGE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0.03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243.0934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258.8830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1.4211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1.3048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3.91E-04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MS Sans Serif"/>
                        </a:rPr>
                        <a:t>1.0441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SAS Output Dataset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82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latin typeface="MS Sans Serif"/>
                        </a:rPr>
                        <a:t>Ridge regression control value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latin typeface="MS Sans Serif"/>
                        </a:rPr>
                        <a:t>Type of statistics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latin typeface="MS Sans Serif"/>
                        </a:rPr>
                        <a:t>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latin typeface="MS Sans Serif"/>
                        </a:rPr>
                        <a:t>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latin typeface="MS Sans Serif"/>
                        </a:rPr>
                        <a:t>interaction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MS Sans Serif"/>
                        </a:rPr>
                        <a:t>RIDGEVIF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244.8223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228.4689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530.7665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0.001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MS Sans Serif"/>
                        </a:rPr>
                        <a:t>RIDGEVIF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113.7915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110.8910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164.5080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0.009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MS Sans Serif"/>
                        </a:rPr>
                        <a:t>RIDGEVIF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14.5425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14.9128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8.0670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0.01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MS Sans Serif"/>
                        </a:rPr>
                        <a:t>RIDGEVIF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12.5768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12.9119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6.7163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0.011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MS Sans Serif"/>
                        </a:rPr>
                        <a:t>RIDGEVIF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10.9903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11.2939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5.6825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MS Sans Serif"/>
                        </a:rPr>
                        <a:t>0.012</a:t>
                      </a: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MS Sans Serif"/>
                        </a:rPr>
                        <a:t>RIDGEVIF</a:t>
                      </a: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MS Sans Serif"/>
                        </a:rPr>
                        <a:t>9.6907</a:t>
                      </a: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MS Sans Serif"/>
                        </a:rPr>
                        <a:t>9.9662</a:t>
                      </a: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MS Sans Serif"/>
                        </a:rPr>
                        <a:t>4.8737</a:t>
                      </a: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0.013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MS Sans Serif"/>
                        </a:rPr>
                        <a:t>RIDGEVIF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8.6122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8.8629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4.2289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0.014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MS Sans Serif"/>
                        </a:rPr>
                        <a:t>RIDGEVIF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7.7071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7.9359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3.7067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0.015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MS Sans Serif"/>
                        </a:rPr>
                        <a:t>RIDGEVIF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6.9398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7.1492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3.2779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0.028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MS Sans Serif"/>
                        </a:rPr>
                        <a:t>RIDGEVIF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2.5530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2.6368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1.0876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0.029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MS Sans Serif"/>
                        </a:rPr>
                        <a:t>RIDGEVIF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2.4088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2.4880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1.0239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0.03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MS Sans Serif"/>
                        </a:rPr>
                        <a:t>RIDGEVIF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2.2770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MS Sans Serif"/>
                        </a:rPr>
                        <a:t>2.3519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MS Sans Serif"/>
                        </a:rPr>
                        <a:t>0.9663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A Case Study to Introduce Ridge Regression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4525963"/>
          </a:xfrm>
        </p:spPr>
        <p:txBody>
          <a:bodyPr/>
          <a:lstStyle/>
          <a:p>
            <a:r>
              <a:rPr lang="en-US" sz="2400" dirty="0" smtClean="0"/>
              <a:t>Terminology</a:t>
            </a:r>
          </a:p>
          <a:p>
            <a:pPr lvl="1"/>
            <a:r>
              <a:rPr lang="en-US" sz="2000" dirty="0" smtClean="0"/>
              <a:t>Fixed Cost</a:t>
            </a:r>
          </a:p>
          <a:p>
            <a:pPr lvl="1"/>
            <a:r>
              <a:rPr lang="en-US" sz="2000" dirty="0" smtClean="0"/>
              <a:t>Variable Cost</a:t>
            </a:r>
          </a:p>
          <a:p>
            <a:pPr lvl="1"/>
            <a:r>
              <a:rPr lang="en-US" sz="2000" dirty="0" smtClean="0"/>
              <a:t>Acquisition Expense</a:t>
            </a:r>
          </a:p>
          <a:p>
            <a:pPr lvl="1"/>
            <a:r>
              <a:rPr lang="en-US" sz="2000" dirty="0" smtClean="0"/>
              <a:t>Subscription Expense</a:t>
            </a:r>
          </a:p>
          <a:p>
            <a:pPr lvl="1"/>
            <a:r>
              <a:rPr lang="en-US" sz="2000" dirty="0" smtClean="0"/>
              <a:t>Mixtures of Acquisition and Subscription Expense</a:t>
            </a:r>
          </a:p>
          <a:p>
            <a:pPr lvl="1"/>
            <a:r>
              <a:rPr lang="en-US" sz="2000" dirty="0" smtClean="0"/>
              <a:t>Side Note: Some Examples of Analysis Using this Cost Structure</a:t>
            </a:r>
          </a:p>
          <a:p>
            <a:endParaRPr lang="en-US" sz="2400" dirty="0" smtClean="0"/>
          </a:p>
          <a:p>
            <a:r>
              <a:rPr lang="en-US" sz="2400" dirty="0" smtClean="0"/>
              <a:t>The Business Problem</a:t>
            </a:r>
          </a:p>
          <a:p>
            <a:r>
              <a:rPr lang="en-US" sz="2400" dirty="0" smtClean="0"/>
              <a:t>The Regression Model</a:t>
            </a:r>
          </a:p>
          <a:p>
            <a:r>
              <a:rPr lang="en-US" sz="2400" dirty="0" smtClean="0"/>
              <a:t>Problems with the Model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/>
          <a:lstStyle/>
          <a:p>
            <a:r>
              <a:rPr lang="en-US"/>
              <a:t>Simulation Results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90600"/>
            <a:ext cx="8229600" cy="56388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2800" dirty="0"/>
              <a:t>Model: </a:t>
            </a:r>
            <a:r>
              <a:rPr lang="en-US" sz="2000" dirty="0" smtClean="0"/>
              <a:t>(57% </a:t>
            </a:r>
            <a:r>
              <a:rPr lang="en-US" sz="2000" dirty="0"/>
              <a:t>Subscription, </a:t>
            </a:r>
            <a:r>
              <a:rPr lang="en-US" sz="2000" dirty="0" smtClean="0"/>
              <a:t>43%Acquistion</a:t>
            </a:r>
            <a:r>
              <a:rPr lang="en-US" sz="2000" dirty="0"/>
              <a:t>)</a:t>
            </a:r>
            <a:r>
              <a:rPr lang="en-US" sz="2800" dirty="0"/>
              <a:t> 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sz="2000" dirty="0"/>
              <a:t>Expense </a:t>
            </a:r>
            <a:r>
              <a:rPr lang="en-US" sz="2000" dirty="0" smtClean="0"/>
              <a:t>=1,000+(Acquisition)+(</a:t>
            </a:r>
            <a:r>
              <a:rPr lang="en-US" sz="2000" dirty="0"/>
              <a:t>Subscription</a:t>
            </a:r>
            <a:r>
              <a:rPr lang="en-US" sz="2000" dirty="0" smtClean="0"/>
              <a:t>)+(</a:t>
            </a:r>
            <a:r>
              <a:rPr lang="en-US" sz="2000" dirty="0"/>
              <a:t>Interaction)</a:t>
            </a:r>
          </a:p>
          <a:p>
            <a:pPr lvl="2">
              <a:lnSpc>
                <a:spcPct val="80000"/>
              </a:lnSpc>
              <a:buFontTx/>
              <a:buNone/>
            </a:pPr>
            <a:endParaRPr lang="en-US" sz="2000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sz="2800" dirty="0"/>
              <a:t>OLS: </a:t>
            </a:r>
            <a:r>
              <a:rPr lang="en-US" sz="2000" dirty="0" smtClean="0"/>
              <a:t>(184.1% </a:t>
            </a:r>
            <a:r>
              <a:rPr lang="en-US" sz="2000" dirty="0"/>
              <a:t>Subscription, </a:t>
            </a:r>
            <a:r>
              <a:rPr lang="en-US" sz="2000" dirty="0" smtClean="0"/>
              <a:t>-84.1%Acquistion</a:t>
            </a:r>
            <a:r>
              <a:rPr lang="en-US" sz="2000" dirty="0"/>
              <a:t>)</a:t>
            </a:r>
            <a:r>
              <a:rPr lang="en-US" sz="2800" dirty="0"/>
              <a:t> 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sz="2400" dirty="0"/>
              <a:t>Expense = </a:t>
            </a:r>
            <a:r>
              <a:rPr lang="en-US" sz="2400" dirty="0" smtClean="0"/>
              <a:t>4352.442– 1.4511(Acquisition</a:t>
            </a:r>
            <a:r>
              <a:rPr lang="en-US" sz="2400" dirty="0"/>
              <a:t>) </a:t>
            </a:r>
            <a:r>
              <a:rPr lang="en-US" sz="2400" dirty="0" smtClean="0"/>
              <a:t>–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sz="2400" dirty="0" smtClean="0"/>
              <a:t>3.1776(Subscription</a:t>
            </a:r>
            <a:r>
              <a:rPr lang="en-US" sz="2400" dirty="0"/>
              <a:t>) + </a:t>
            </a:r>
            <a:r>
              <a:rPr lang="en-US" sz="2400" dirty="0" smtClean="0"/>
              <a:t>(1.28E-03)(Interaction</a:t>
            </a:r>
            <a:r>
              <a:rPr lang="en-US" sz="2400" dirty="0"/>
              <a:t>)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800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sz="2800" dirty="0"/>
              <a:t>SAS Ridge: </a:t>
            </a:r>
            <a:r>
              <a:rPr lang="en-US" sz="2000" dirty="0" smtClean="0"/>
              <a:t>(67.3% </a:t>
            </a:r>
            <a:r>
              <a:rPr lang="en-US" sz="2000" dirty="0"/>
              <a:t>Subscription, </a:t>
            </a:r>
            <a:r>
              <a:rPr lang="en-US" sz="2000" dirty="0" smtClean="0"/>
              <a:t>32.7%Acquistion</a:t>
            </a:r>
            <a:r>
              <a:rPr lang="en-US" sz="2000" dirty="0"/>
              <a:t>)</a:t>
            </a:r>
            <a:r>
              <a:rPr lang="en-US" sz="2800" dirty="0"/>
              <a:t>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400" dirty="0"/>
              <a:t>	Expense = </a:t>
            </a:r>
            <a:r>
              <a:rPr lang="en-US" sz="2400" dirty="0" smtClean="0"/>
              <a:t>488.64 </a:t>
            </a:r>
            <a:r>
              <a:rPr lang="en-US" sz="2400" dirty="0"/>
              <a:t>+ </a:t>
            </a:r>
            <a:r>
              <a:rPr lang="en-US" sz="2400" dirty="0" smtClean="0"/>
              <a:t>1.61(Acquisition</a:t>
            </a:r>
            <a:r>
              <a:rPr lang="en-US" sz="2400" dirty="0"/>
              <a:t>) + 	</a:t>
            </a:r>
            <a:r>
              <a:rPr lang="en-US" sz="2400" dirty="0" smtClean="0"/>
              <a:t>0.784(Subscription</a:t>
            </a:r>
            <a:r>
              <a:rPr lang="en-US" sz="2400" dirty="0"/>
              <a:t>) + </a:t>
            </a:r>
            <a:r>
              <a:rPr lang="en-US" sz="2400" dirty="0" smtClean="0"/>
              <a:t>3.624(Interaction)</a:t>
            </a:r>
            <a:endParaRPr lang="en-US" sz="24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Summary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Ridge Regression corrects for </a:t>
            </a:r>
            <a:r>
              <a:rPr lang="en-US" sz="2400" dirty="0" err="1"/>
              <a:t>multicollinearity</a:t>
            </a:r>
            <a:r>
              <a:rPr lang="en-US" sz="2400" dirty="0"/>
              <a:t> problems by modifying the method of least squares to allow more precise biased estimators.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Allows me to perform Customer Lifetime Value and Breakeven Analysis with existing correlated </a:t>
            </a:r>
            <a:r>
              <a:rPr lang="en-US" sz="2400" dirty="0" err="1"/>
              <a:t>regressors</a:t>
            </a: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400" dirty="0"/>
              <a:t>Not perfect but better than OLS Estimation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SAS </a:t>
            </a:r>
            <a:r>
              <a:rPr lang="en-US" sz="2400" dirty="0" smtClean="0"/>
              <a:t>needs </a:t>
            </a:r>
            <a:r>
              <a:rPr lang="en-US" sz="2400" dirty="0"/>
              <a:t>some additional functionality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Confidence intervals for B</a:t>
            </a:r>
            <a:r>
              <a:rPr lang="en-US" sz="2000" baseline="-25000" dirty="0"/>
              <a:t>i</a:t>
            </a:r>
            <a:r>
              <a:rPr lang="en-US" sz="2000" dirty="0"/>
              <a:t>’s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Confidence intervals for k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 dirty="0"/>
              <a:t> 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>
                <a:latin typeface="Calibri" pitchFamily="34" charset="0"/>
              </a:rPr>
              <a:t>Implementing </a:t>
            </a:r>
            <a:r>
              <a:rPr lang="en-US" sz="2800" smtClean="0">
                <a:latin typeface="Calibri" pitchFamily="34" charset="0"/>
              </a:rPr>
              <a:t>other methodology </a:t>
            </a:r>
            <a:r>
              <a:rPr lang="en-US" sz="2800" dirty="0">
                <a:latin typeface="Calibri" pitchFamily="34" charset="0"/>
              </a:rPr>
              <a:t>for choosing shrinkage parameter</a:t>
            </a:r>
          </a:p>
          <a:p>
            <a:pPr lvl="2">
              <a:lnSpc>
                <a:spcPct val="90000"/>
              </a:lnSpc>
            </a:pPr>
            <a:r>
              <a:rPr lang="en-US" sz="2000" dirty="0" err="1">
                <a:latin typeface="Calibri" pitchFamily="34" charset="0"/>
              </a:rPr>
              <a:t>Dorugade</a:t>
            </a:r>
            <a:r>
              <a:rPr lang="en-US" sz="2000" dirty="0">
                <a:latin typeface="Calibri" pitchFamily="34" charset="0"/>
              </a:rPr>
              <a:t> and </a:t>
            </a:r>
            <a:r>
              <a:rPr lang="en-US" sz="2000" dirty="0" err="1">
                <a:latin typeface="Calibri" pitchFamily="34" charset="0"/>
              </a:rPr>
              <a:t>Kashid</a:t>
            </a:r>
            <a:r>
              <a:rPr lang="en-US" sz="2000" dirty="0">
                <a:latin typeface="Calibri" pitchFamily="34" charset="0"/>
              </a:rPr>
              <a:t> (2009)</a:t>
            </a:r>
          </a:p>
          <a:p>
            <a:pPr lvl="2">
              <a:lnSpc>
                <a:spcPct val="90000"/>
              </a:lnSpc>
            </a:pPr>
            <a:r>
              <a:rPr lang="en-US" sz="2000" dirty="0" err="1">
                <a:latin typeface="Calibri" pitchFamily="34" charset="0"/>
              </a:rPr>
              <a:t>Mardikyan</a:t>
            </a:r>
            <a:r>
              <a:rPr lang="en-US" sz="2000" dirty="0">
                <a:latin typeface="Calibri" pitchFamily="34" charset="0"/>
              </a:rPr>
              <a:t> and Cetin (2008)</a:t>
            </a:r>
          </a:p>
          <a:p>
            <a:pPr lvl="2">
              <a:lnSpc>
                <a:spcPct val="90000"/>
              </a:lnSpc>
            </a:pPr>
            <a:r>
              <a:rPr lang="en-US" sz="2000" dirty="0">
                <a:latin typeface="Calibri" pitchFamily="34" charset="0"/>
              </a:rPr>
              <a:t>Lawless and Wang (</a:t>
            </a:r>
            <a:r>
              <a:rPr lang="en-US" sz="2000" dirty="0" err="1">
                <a:latin typeface="Calibri" pitchFamily="34" charset="0"/>
              </a:rPr>
              <a:t>kLW</a:t>
            </a:r>
            <a:r>
              <a:rPr lang="en-US" sz="2000" dirty="0">
                <a:latin typeface="Calibri" pitchFamily="34" charset="0"/>
              </a:rPr>
              <a:t>) (1976</a:t>
            </a:r>
            <a:r>
              <a:rPr lang="en-US" sz="2000" dirty="0" smtClean="0">
                <a:latin typeface="Calibri" pitchFamily="34" charset="0"/>
              </a:rPr>
              <a:t>)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latin typeface="Calibri" pitchFamily="34" charset="0"/>
              </a:rPr>
              <a:t> </a:t>
            </a:r>
            <a:r>
              <a:rPr lang="en-US" sz="3600" dirty="0" smtClean="0">
                <a:latin typeface="Calibri" pitchFamily="34" charset="0"/>
              </a:rPr>
              <a:t>Add </a:t>
            </a:r>
            <a:r>
              <a:rPr lang="en-US" sz="3600" dirty="0">
                <a:latin typeface="Calibri" pitchFamily="34" charset="0"/>
              </a:rPr>
              <a:t>to </a:t>
            </a:r>
            <a:r>
              <a:rPr lang="en-US" sz="3600" dirty="0" smtClean="0">
                <a:latin typeface="Calibri" pitchFamily="34" charset="0"/>
              </a:rPr>
              <a:t>SAS</a:t>
            </a:r>
            <a:endParaRPr lang="en-US" sz="3600" dirty="0">
              <a:latin typeface="Calibri" pitchFamily="34" charset="0"/>
            </a:endParaRPr>
          </a:p>
          <a:p>
            <a:pPr lvl="1">
              <a:lnSpc>
                <a:spcPct val="90000"/>
              </a:lnSpc>
            </a:pPr>
            <a:r>
              <a:rPr lang="en-US" sz="2400" dirty="0">
                <a:latin typeface="Calibri" pitchFamily="34" charset="0"/>
              </a:rPr>
              <a:t>Confidence Intervals</a:t>
            </a:r>
          </a:p>
          <a:p>
            <a:pPr lvl="2">
              <a:lnSpc>
                <a:spcPct val="90000"/>
              </a:lnSpc>
            </a:pPr>
            <a:r>
              <a:rPr lang="en-US" sz="2000" dirty="0" err="1">
                <a:latin typeface="Calibri" pitchFamily="34" charset="0"/>
              </a:rPr>
              <a:t>Firinguetti</a:t>
            </a:r>
            <a:r>
              <a:rPr lang="en-US" sz="2000" dirty="0">
                <a:latin typeface="Calibri" pitchFamily="34" charset="0"/>
              </a:rPr>
              <a:t> &amp; Bobadilla’s Asymptotic Confidence Intervals</a:t>
            </a:r>
          </a:p>
          <a:p>
            <a:pPr lvl="2">
              <a:lnSpc>
                <a:spcPct val="90000"/>
              </a:lnSpc>
            </a:pPr>
            <a:r>
              <a:rPr lang="en-US" sz="2000" dirty="0" err="1">
                <a:latin typeface="Calibri" pitchFamily="34" charset="0"/>
              </a:rPr>
              <a:t>Crivelli</a:t>
            </a:r>
            <a:r>
              <a:rPr lang="en-US" sz="2000" dirty="0">
                <a:latin typeface="Calibri" pitchFamily="34" charset="0"/>
              </a:rPr>
              <a:t>, </a:t>
            </a:r>
            <a:r>
              <a:rPr lang="en-US" sz="2000" dirty="0" err="1">
                <a:latin typeface="Calibri" pitchFamily="34" charset="0"/>
              </a:rPr>
              <a:t>Firinguetti</a:t>
            </a:r>
            <a:r>
              <a:rPr lang="en-US" sz="2000" dirty="0">
                <a:latin typeface="Calibri" pitchFamily="34" charset="0"/>
              </a:rPr>
              <a:t> &amp; Montano’s Boot Strapping Confidence Intervals</a:t>
            </a:r>
          </a:p>
          <a:p>
            <a:pPr lvl="2">
              <a:lnSpc>
                <a:spcPct val="90000"/>
              </a:lnSpc>
            </a:pPr>
            <a:r>
              <a:rPr lang="en-US" sz="2000" dirty="0" err="1">
                <a:latin typeface="Calibri" pitchFamily="34" charset="0"/>
              </a:rPr>
              <a:t>Feig’s</a:t>
            </a:r>
            <a:r>
              <a:rPr lang="en-US" sz="2000" dirty="0">
                <a:latin typeface="Calibri" pitchFamily="34" charset="0"/>
              </a:rPr>
              <a:t> Monte Carlo method for Evaluating Confidence Intervals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Fixed Cost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>
                <a:latin typeface="Calibri" pitchFamily="34" charset="0"/>
              </a:rPr>
              <a:t>Fixed costs are business expenses that do not change in proportion to the activity of the business (within a relevant time period)</a:t>
            </a:r>
          </a:p>
          <a:p>
            <a:pPr>
              <a:lnSpc>
                <a:spcPct val="90000"/>
              </a:lnSpc>
            </a:pPr>
            <a:r>
              <a:rPr lang="en-US" sz="2400">
                <a:latin typeface="Calibri" pitchFamily="34" charset="0"/>
              </a:rPr>
              <a:t>Discretionary fixed costs</a:t>
            </a:r>
          </a:p>
          <a:p>
            <a:pPr lvl="1">
              <a:lnSpc>
                <a:spcPct val="90000"/>
              </a:lnSpc>
            </a:pPr>
            <a:r>
              <a:rPr lang="en-US" sz="2000">
                <a:latin typeface="Calibri" pitchFamily="34" charset="0"/>
              </a:rPr>
              <a:t>Arise from annual decisions by management to spend on certain fixed cost items</a:t>
            </a:r>
          </a:p>
          <a:p>
            <a:pPr>
              <a:lnSpc>
                <a:spcPct val="90000"/>
              </a:lnSpc>
            </a:pPr>
            <a:r>
              <a:rPr lang="en-US" sz="2400">
                <a:latin typeface="Calibri" pitchFamily="34" charset="0"/>
              </a:rPr>
              <a:t>Committed fixed costs</a:t>
            </a:r>
          </a:p>
          <a:p>
            <a:pPr lvl="1">
              <a:lnSpc>
                <a:spcPct val="90000"/>
              </a:lnSpc>
            </a:pPr>
            <a:r>
              <a:rPr lang="en-US" sz="2000">
                <a:latin typeface="Calibri" pitchFamily="34" charset="0"/>
              </a:rPr>
              <a:t>Costs that do not change significantly over time</a:t>
            </a:r>
          </a:p>
        </p:txBody>
      </p:sp>
      <p:graphicFrame>
        <p:nvGraphicFramePr>
          <p:cNvPr id="5149" name="Group 29"/>
          <p:cNvGraphicFramePr>
            <a:graphicFrameLocks noGrp="1"/>
          </p:cNvGraphicFramePr>
          <p:nvPr>
            <p:ph sz="quarter" idx="2"/>
          </p:nvPr>
        </p:nvGraphicFramePr>
        <p:xfrm>
          <a:off x="4648200" y="1600200"/>
          <a:ext cx="4038600" cy="2185988"/>
        </p:xfrm>
        <a:graphic>
          <a:graphicData uri="http://schemas.openxmlformats.org/drawingml/2006/table">
            <a:tbl>
              <a:tblPr/>
              <a:tblGrid>
                <a:gridCol w="4038600"/>
              </a:tblGrid>
              <a:tr h="2185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Staff Salaries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Network Management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Data/IP Strategy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Sales Force Management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Most Overhead expense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5155" name="Picture 35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648200" y="4097338"/>
            <a:ext cx="4038600" cy="2303462"/>
          </a:xfrm>
          <a:noFill/>
          <a:ln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Variable Cost</a:t>
            </a: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400">
                <a:latin typeface="Calibri" pitchFamily="34" charset="0"/>
              </a:rPr>
              <a:t>Variable costs are expenses that change in proportion to the activities of the business.</a:t>
            </a:r>
          </a:p>
          <a:p>
            <a:pPr>
              <a:lnSpc>
                <a:spcPct val="80000"/>
              </a:lnSpc>
            </a:pPr>
            <a:r>
              <a:rPr lang="en-US" sz="2400">
                <a:latin typeface="Calibri" pitchFamily="34" charset="0"/>
              </a:rPr>
              <a:t>Semi-variable costs are fixed costs that are adjusted periodically to accommodate changes in business activity.</a:t>
            </a:r>
          </a:p>
          <a:p>
            <a:pPr lvl="1">
              <a:lnSpc>
                <a:spcPct val="80000"/>
              </a:lnSpc>
            </a:pPr>
            <a:r>
              <a:rPr lang="en-US" sz="2000">
                <a:latin typeface="Calibri" pitchFamily="34" charset="0"/>
              </a:rPr>
              <a:t>Looks like a step function over time</a:t>
            </a:r>
          </a:p>
          <a:p>
            <a:pPr>
              <a:lnSpc>
                <a:spcPct val="80000"/>
              </a:lnSpc>
            </a:pPr>
            <a:r>
              <a:rPr lang="en-US" sz="2400">
                <a:latin typeface="Calibri" pitchFamily="34" charset="0"/>
              </a:rPr>
              <a:t>Semi-variable costs are considered in this study to be variable costs.</a:t>
            </a:r>
          </a:p>
        </p:txBody>
      </p:sp>
      <p:graphicFrame>
        <p:nvGraphicFramePr>
          <p:cNvPr id="7201" name="Group 33"/>
          <p:cNvGraphicFramePr>
            <a:graphicFrameLocks noGrp="1"/>
          </p:cNvGraphicFramePr>
          <p:nvPr>
            <p:ph sz="quarter" idx="2"/>
          </p:nvPr>
        </p:nvGraphicFramePr>
        <p:xfrm>
          <a:off x="4648200" y="1600200"/>
          <a:ext cx="4038600" cy="2185988"/>
        </p:xfrm>
        <a:graphic>
          <a:graphicData uri="http://schemas.openxmlformats.org/drawingml/2006/table">
            <a:tbl>
              <a:tblPr/>
              <a:tblGrid>
                <a:gridCol w="4038600"/>
              </a:tblGrid>
              <a:tr h="2185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Costs of goods sold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Commissions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Sales Headcount 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(minus commissions)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Call Center Staffing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Bad Debt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7205" name="Picture 37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648200" y="4097338"/>
            <a:ext cx="4038600" cy="2455862"/>
          </a:xfrm>
          <a:noFill/>
          <a:ln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Acquisition Expense</a:t>
            </a:r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800">
                <a:latin typeface="Calibri" pitchFamily="34" charset="0"/>
              </a:rPr>
              <a:t>Can be interpreted as expenses incurred to “Make the Sale.”</a:t>
            </a:r>
          </a:p>
          <a:p>
            <a:r>
              <a:rPr lang="en-US" sz="2800">
                <a:latin typeface="Calibri" pitchFamily="34" charset="0"/>
              </a:rPr>
              <a:t>Positively Correlated with acquisition activities</a:t>
            </a:r>
          </a:p>
          <a:p>
            <a:pPr lvl="1"/>
            <a:r>
              <a:rPr lang="en-US" sz="2400">
                <a:latin typeface="Calibri" pitchFamily="34" charset="0"/>
              </a:rPr>
              <a:t># Sales units </a:t>
            </a:r>
            <a:r>
              <a:rPr lang="en-US" sz="1800">
                <a:latin typeface="Calibri" pitchFamily="34" charset="0"/>
              </a:rPr>
              <a:t>(Gross Inwards)</a:t>
            </a:r>
          </a:p>
          <a:p>
            <a:pPr lvl="1"/>
            <a:r>
              <a:rPr lang="en-US" sz="2400">
                <a:latin typeface="Calibri" pitchFamily="34" charset="0"/>
              </a:rPr>
              <a:t># Call Center employees</a:t>
            </a:r>
          </a:p>
        </p:txBody>
      </p:sp>
      <p:graphicFrame>
        <p:nvGraphicFramePr>
          <p:cNvPr id="8218" name="Group 26"/>
          <p:cNvGraphicFramePr>
            <a:graphicFrameLocks noGrp="1"/>
          </p:cNvGraphicFramePr>
          <p:nvPr>
            <p:ph sz="quarter" idx="2"/>
          </p:nvPr>
        </p:nvGraphicFramePr>
        <p:xfrm>
          <a:off x="4648200" y="1600200"/>
          <a:ext cx="4038600" cy="2185988"/>
        </p:xfrm>
        <a:graphic>
          <a:graphicData uri="http://schemas.openxmlformats.org/drawingml/2006/table">
            <a:tbl>
              <a:tblPr/>
              <a:tblGrid>
                <a:gridCol w="4038600"/>
              </a:tblGrid>
              <a:tr h="2185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Marketing incentives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Sales Headcount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Installation of Service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Design Services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(WAN)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8223" name="Picture 31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648200" y="4097338"/>
            <a:ext cx="4038600" cy="2379662"/>
          </a:xfrm>
          <a:noFill/>
          <a:ln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Subscription Expense</a:t>
            </a:r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800">
                <a:latin typeface="Calibri" pitchFamily="34" charset="0"/>
              </a:rPr>
              <a:t>Can be interpreted as expenses incurred to “Keep the Customer.”</a:t>
            </a:r>
          </a:p>
          <a:p>
            <a:r>
              <a:rPr lang="en-US" sz="2800">
                <a:latin typeface="Calibri" pitchFamily="34" charset="0"/>
              </a:rPr>
              <a:t>Positively Correlated with Monthly Subscription Activity</a:t>
            </a:r>
          </a:p>
          <a:p>
            <a:pPr lvl="1"/>
            <a:r>
              <a:rPr lang="en-US" sz="2400">
                <a:latin typeface="Calibri" pitchFamily="34" charset="0"/>
              </a:rPr>
              <a:t>Monthly Revenue</a:t>
            </a:r>
          </a:p>
          <a:p>
            <a:pPr lvl="1"/>
            <a:r>
              <a:rPr lang="en-US" sz="2400">
                <a:latin typeface="Calibri" pitchFamily="34" charset="0"/>
              </a:rPr>
              <a:t># of Revenue Generating Units (RGU)</a:t>
            </a:r>
          </a:p>
        </p:txBody>
      </p:sp>
      <p:graphicFrame>
        <p:nvGraphicFramePr>
          <p:cNvPr id="9240" name="Group 24"/>
          <p:cNvGraphicFramePr>
            <a:graphicFrameLocks noGrp="1"/>
          </p:cNvGraphicFramePr>
          <p:nvPr>
            <p:ph sz="quarter" idx="2"/>
          </p:nvPr>
        </p:nvGraphicFramePr>
        <p:xfrm>
          <a:off x="4648200" y="1600200"/>
          <a:ext cx="4038600" cy="2185988"/>
        </p:xfrm>
        <a:graphic>
          <a:graphicData uri="http://schemas.openxmlformats.org/drawingml/2006/table">
            <a:tbl>
              <a:tblPr/>
              <a:tblGrid>
                <a:gridCol w="4038600"/>
              </a:tblGrid>
              <a:tr h="2185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Repair of services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Collections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Network Monitoring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9244" name="Picture 28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648200" y="4097338"/>
            <a:ext cx="4038600" cy="2379662"/>
          </a:xfrm>
          <a:noFill/>
          <a:ln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Mixed Acquisition/Subscription Expense</a:t>
            </a:r>
          </a:p>
        </p:txBody>
      </p:sp>
      <p:sp>
        <p:nvSpPr>
          <p:cNvPr id="33817" name="Rectangle 2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>
                <a:latin typeface="Calibri" pitchFamily="34" charset="0"/>
              </a:rPr>
              <a:t>Expenses that are positively correlated with both Subscription and Acquisition Activity</a:t>
            </a:r>
          </a:p>
          <a:p>
            <a:pPr>
              <a:buFontTx/>
              <a:buNone/>
            </a:pPr>
            <a:endParaRPr lang="en-US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/>
              <a:t>Fleet</a:t>
            </a:r>
          </a:p>
          <a:p>
            <a:r>
              <a:rPr lang="en-US"/>
              <a:t> Construction</a:t>
            </a:r>
          </a:p>
          <a:p>
            <a:r>
              <a:rPr lang="en-US"/>
              <a:t> Hosting Operations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Financial Analysis Examples using this Cost Structure</a:t>
            </a:r>
            <a:br>
              <a:rPr lang="en-US" sz="4000"/>
            </a:br>
            <a:endParaRPr lang="en-US" sz="4000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800"/>
              <a:t>Break Even Analysis</a:t>
            </a:r>
          </a:p>
          <a:p>
            <a:pPr lvl="1"/>
            <a:r>
              <a:rPr lang="en-US" sz="2400"/>
              <a:t>Used to analyze the potential profitability of an expenditure in a sales based business</a:t>
            </a:r>
          </a:p>
          <a:p>
            <a:pPr lvl="1"/>
            <a:r>
              <a:rPr lang="en-US" sz="2400"/>
              <a:t>Need to find the beak-even point (point where revenue is equal to expense)</a:t>
            </a:r>
          </a:p>
          <a:p>
            <a:pPr lvl="1">
              <a:buFontTx/>
              <a:buNone/>
            </a:pPr>
            <a:endParaRPr lang="en-US" sz="2400"/>
          </a:p>
        </p:txBody>
      </p:sp>
      <p:graphicFrame>
        <p:nvGraphicFramePr>
          <p:cNvPr id="10260" name="Object 20"/>
          <p:cNvGraphicFramePr>
            <a:graphicFrameLocks noChangeAspect="1"/>
          </p:cNvGraphicFramePr>
          <p:nvPr/>
        </p:nvGraphicFramePr>
        <p:xfrm>
          <a:off x="915988" y="5181600"/>
          <a:ext cx="2982912" cy="560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2" name="Equation" r:id="rId3" imgW="2298600" imgH="431640" progId="Equation.3">
                  <p:embed/>
                </p:oleObj>
              </mc:Choice>
              <mc:Fallback>
                <p:oleObj name="Equation" r:id="rId3" imgW="2298600" imgH="431640" progId="Equation.3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5988" y="5181600"/>
                        <a:ext cx="2982912" cy="560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78" name="Picture 38" descr="breakeven"/>
          <p:cNvPicPr>
            <a:picLocks noGrp="1" noChangeAspect="1" noChangeArrowheads="1"/>
          </p:cNvPicPr>
          <p:nvPr>
            <p:ph sz="half" idx="2"/>
          </p:nvPr>
        </p:nvPicPr>
        <p:blipFill>
          <a:blip r:embed="rId5" cstate="print"/>
          <a:srcRect/>
          <a:stretch>
            <a:fillRect/>
          </a:stretch>
        </p:blipFill>
        <p:spPr>
          <a:xfrm>
            <a:off x="4648200" y="2222500"/>
            <a:ext cx="4038600" cy="3279775"/>
          </a:xfrm>
          <a:noFill/>
          <a:ln/>
        </p:spPr>
      </p:pic>
      <p:sp>
        <p:nvSpPr>
          <p:cNvPr id="10279" name="Text Box 39"/>
          <p:cNvSpPr txBox="1">
            <a:spLocks noChangeArrowheads="1"/>
          </p:cNvSpPr>
          <p:nvPr/>
        </p:nvSpPr>
        <p:spPr bwMode="auto">
          <a:xfrm>
            <a:off x="5775325" y="5748338"/>
            <a:ext cx="21526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Picture stolen from Wikipedia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2933</TotalTime>
  <Words>1490</Words>
  <Application>Microsoft Macintosh PowerPoint</Application>
  <PresentationFormat>On-screen Show (4:3)</PresentationFormat>
  <Paragraphs>391</Paragraphs>
  <Slides>32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32</vt:i4>
      </vt:variant>
    </vt:vector>
  </HeadingPairs>
  <TitlesOfParts>
    <vt:vector size="35" baseType="lpstr">
      <vt:lpstr>Default Design</vt:lpstr>
      <vt:lpstr>Equation</vt:lpstr>
      <vt:lpstr>Document</vt:lpstr>
      <vt:lpstr>Ridge Regression using PROC REG  A Fixed Effect Model for Determining the Mixture of Acquisition-Subscription Cost</vt:lpstr>
      <vt:lpstr>Outline</vt:lpstr>
      <vt:lpstr>A Case Study to Introduce Ridge Regression</vt:lpstr>
      <vt:lpstr>Fixed Cost</vt:lpstr>
      <vt:lpstr>Variable Cost</vt:lpstr>
      <vt:lpstr>Acquisition Expense</vt:lpstr>
      <vt:lpstr>Subscription Expense</vt:lpstr>
      <vt:lpstr>Mixed Acquisition/Subscription Expense</vt:lpstr>
      <vt:lpstr>Financial Analysis Examples using this Cost Structure </vt:lpstr>
      <vt:lpstr>Financial Analysis Examples using this Cost Structure </vt:lpstr>
      <vt:lpstr>Description of the Business Problem</vt:lpstr>
      <vt:lpstr>Regression Model</vt:lpstr>
      <vt:lpstr>Regression Model</vt:lpstr>
      <vt:lpstr>Regression Model</vt:lpstr>
      <vt:lpstr>Regression Model Answering the Fixed/Variable Expense Question</vt:lpstr>
      <vt:lpstr>Regression Model Answering the Acquisition/Subscription Question</vt:lpstr>
      <vt:lpstr>The Results from My Brilliant Model</vt:lpstr>
      <vt:lpstr>The Problem Reading the Log</vt:lpstr>
      <vt:lpstr>An Example</vt:lpstr>
      <vt:lpstr>So What Happened?</vt:lpstr>
      <vt:lpstr>(Enter stage left) Ridge Regression</vt:lpstr>
      <vt:lpstr>Methods for Picking a Likely Value of k </vt:lpstr>
      <vt:lpstr>Simulation</vt:lpstr>
      <vt:lpstr>SAS’s PROC REG</vt:lpstr>
      <vt:lpstr>SAS Ridge Plots</vt:lpstr>
      <vt:lpstr>SAS Diagnostics</vt:lpstr>
      <vt:lpstr>SAS Diagnostics II</vt:lpstr>
      <vt:lpstr>SAS Output Dataset</vt:lpstr>
      <vt:lpstr>SAS Output Dataset</vt:lpstr>
      <vt:lpstr>Simulation Results</vt:lpstr>
      <vt:lpstr>Summary</vt:lpstr>
      <vt:lpstr>Next Steps</vt:lpstr>
    </vt:vector>
  </TitlesOfParts>
  <Company>Qwest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Fixed Effect Ridge Regression Model with Interaction for Acquisition-Subscription Cost Allocation</dc:title>
  <dc:creator>Steven Matthew Anderson</dc:creator>
  <cp:lastModifiedBy>Steven Anderson</cp:lastModifiedBy>
  <cp:revision>152</cp:revision>
  <dcterms:created xsi:type="dcterms:W3CDTF">2010-10-25T18:56:46Z</dcterms:created>
  <dcterms:modified xsi:type="dcterms:W3CDTF">2011-10-26T08:47:09Z</dcterms:modified>
</cp:coreProperties>
</file>